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9" r:id="rId2"/>
    <p:sldId id="278" r:id="rId3"/>
    <p:sldId id="280" r:id="rId4"/>
    <p:sldId id="283" r:id="rId5"/>
    <p:sldId id="284" r:id="rId6"/>
    <p:sldId id="256" r:id="rId7"/>
    <p:sldId id="260" r:id="rId8"/>
    <p:sldId id="261" r:id="rId9"/>
    <p:sldId id="259" r:id="rId10"/>
    <p:sldId id="258" r:id="rId11"/>
    <p:sldId id="257" r:id="rId12"/>
    <p:sldId id="262" r:id="rId13"/>
    <p:sldId id="275" r:id="rId14"/>
    <p:sldId id="276" r:id="rId15"/>
    <p:sldId id="263" r:id="rId16"/>
    <p:sldId id="264" r:id="rId17"/>
    <p:sldId id="281" r:id="rId18"/>
    <p:sldId id="265" r:id="rId19"/>
    <p:sldId id="266" r:id="rId20"/>
    <p:sldId id="277"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525" autoAdjust="0"/>
  </p:normalViewPr>
  <p:slideViewPr>
    <p:cSldViewPr snapToGrid="0">
      <p:cViewPr varScale="1">
        <p:scale>
          <a:sx n="116" d="100"/>
          <a:sy n="116" d="100"/>
        </p:scale>
        <p:origin x="57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1251B-E2B5-4DDC-887A-7E67B3E73B80}"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3ED7C-B6C2-4BFF-AF4A-6E310C131C1A}" type="slidenum">
              <a:rPr lang="en-US" smtClean="0"/>
              <a:t>‹#›</a:t>
            </a:fld>
            <a:endParaRPr lang="en-US"/>
          </a:p>
        </p:txBody>
      </p:sp>
    </p:spTree>
    <p:extLst>
      <p:ext uri="{BB962C8B-B14F-4D97-AF65-F5344CB8AC3E}">
        <p14:creationId xmlns:p14="http://schemas.microsoft.com/office/powerpoint/2010/main" val="3782362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proceeds from a business. </a:t>
            </a:r>
            <a:r>
              <a:rPr lang="en-US" sz="1200" b="0" i="1" kern="1200" dirty="0">
                <a:solidFill>
                  <a:schemeClr val="tx1"/>
                </a:solidFill>
                <a:effectLst/>
                <a:latin typeface="+mn-lt"/>
                <a:ea typeface="+mn-ea"/>
                <a:cs typeface="+mn-cs"/>
              </a:rPr>
              <a:t>Obsolete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rare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1628   in </a:t>
            </a:r>
            <a:r>
              <a:rPr lang="en-US" sz="1200" b="0" i="1" u="none" strike="noStrike" kern="1200" dirty="0">
                <a:solidFill>
                  <a:schemeClr val="tx1"/>
                </a:solidFill>
                <a:effectLst/>
                <a:latin typeface="+mn-lt"/>
                <a:ea typeface="+mn-ea"/>
                <a:cs typeface="+mn-cs"/>
              </a:rPr>
              <a:t>Eng. Hist. Rev.</a:t>
            </a:r>
            <a:r>
              <a:rPr lang="en-US" sz="1200" b="0" i="0" kern="1200" dirty="0">
                <a:solidFill>
                  <a:schemeClr val="tx1"/>
                </a:solidFill>
                <a:effectLst/>
                <a:latin typeface="+mn-lt"/>
                <a:ea typeface="+mn-ea"/>
                <a:cs typeface="+mn-cs"/>
              </a:rPr>
              <a:t> (1918) Jan. 36   The whole provenance and </a:t>
            </a:r>
            <a:r>
              <a:rPr lang="en-US" sz="1200" b="0" i="0" kern="1200" dirty="0" err="1">
                <a:solidFill>
                  <a:schemeClr val="tx1"/>
                </a:solidFill>
                <a:effectLst/>
                <a:latin typeface="+mn-lt"/>
                <a:ea typeface="+mn-ea"/>
                <a:cs typeface="+mn-cs"/>
              </a:rPr>
              <a:t>profitt</a:t>
            </a:r>
            <a:r>
              <a:rPr lang="en-US" sz="1200" b="0" i="0" kern="1200" dirty="0">
                <a:solidFill>
                  <a:schemeClr val="tx1"/>
                </a:solidFill>
                <a:effectLst/>
                <a:latin typeface="+mn-lt"/>
                <a:ea typeface="+mn-ea"/>
                <a:cs typeface="+mn-cs"/>
              </a:rPr>
              <a:t> thereof </a:t>
            </a:r>
            <a:r>
              <a:rPr lang="en-US" sz="1200" b="0" i="0" kern="1200" dirty="0" err="1">
                <a:solidFill>
                  <a:schemeClr val="tx1"/>
                </a:solidFill>
                <a:effectLst/>
                <a:latin typeface="+mn-lt"/>
                <a:ea typeface="+mn-ea"/>
                <a:cs typeface="+mn-cs"/>
              </a:rPr>
              <a:t>shalbe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devided</a:t>
            </a:r>
            <a:r>
              <a:rPr lang="en-US" sz="1200" b="0" i="0" kern="1200" dirty="0">
                <a:solidFill>
                  <a:schemeClr val="tx1"/>
                </a:solidFill>
                <a:effectLst/>
                <a:latin typeface="+mn-lt"/>
                <a:ea typeface="+mn-ea"/>
                <a:cs typeface="+mn-cs"/>
              </a:rPr>
              <a:t> into </a:t>
            </a:r>
            <a:r>
              <a:rPr lang="en-US" sz="1200" b="0" i="0" kern="1200" dirty="0" err="1">
                <a:solidFill>
                  <a:schemeClr val="tx1"/>
                </a:solidFill>
                <a:effectLst/>
                <a:latin typeface="+mn-lt"/>
                <a:ea typeface="+mn-ea"/>
                <a:cs typeface="+mn-cs"/>
              </a:rPr>
              <a:t>Twentie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sixe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partes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9</a:t>
            </a:fld>
            <a:endParaRPr lang="en-US"/>
          </a:p>
        </p:txBody>
      </p:sp>
    </p:spTree>
    <p:extLst>
      <p:ext uri="{BB962C8B-B14F-4D97-AF65-F5344CB8AC3E}">
        <p14:creationId xmlns:p14="http://schemas.microsoft.com/office/powerpoint/2010/main" val="346332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10</a:t>
            </a:fld>
            <a:endParaRPr lang="en-US"/>
          </a:p>
        </p:txBody>
      </p:sp>
    </p:spTree>
    <p:extLst>
      <p:ext uri="{BB962C8B-B14F-4D97-AF65-F5344CB8AC3E}">
        <p14:creationId xmlns:p14="http://schemas.microsoft.com/office/powerpoint/2010/main" val="4025141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Sol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Wall Drawings 630 and 631</a:t>
            </a:r>
          </a:p>
          <a:p>
            <a:r>
              <a:rPr lang="en-US" sz="1200" b="0" i="0" kern="1200" dirty="0">
                <a:solidFill>
                  <a:schemeClr val="tx1"/>
                </a:solidFill>
                <a:effectLst/>
                <a:latin typeface="+mn-lt"/>
                <a:ea typeface="+mn-ea"/>
                <a:cs typeface="+mn-cs"/>
              </a:rPr>
              <a:t>630: A wall is divided horizontally into two equal parts. Top: alternating horizontal black and white 8-inch (20 cm) bands. Bottom: alternating vertical black and white 8-inch (20 cm) bands.</a:t>
            </a:r>
          </a:p>
          <a:p>
            <a:r>
              <a:rPr lang="en-US" sz="1200" b="0" i="0" kern="1200" dirty="0">
                <a:solidFill>
                  <a:schemeClr val="tx1"/>
                </a:solidFill>
                <a:effectLst/>
                <a:latin typeface="+mn-lt"/>
                <a:ea typeface="+mn-ea"/>
                <a:cs typeface="+mn-cs"/>
              </a:rPr>
              <a:t>631: A wall is divided into two equal parts by a line drawn from corner to corner. Left: alternating diagonal black and white 8-inch (20 cm) bands from the lower left. Right: alternating diagonal black and white 8-inch (20 cm) bands from the upper right.</a:t>
            </a:r>
          </a:p>
          <a:p>
            <a:r>
              <a:rPr lang="en-US" sz="1200" b="0" i="0" kern="1200" dirty="0">
                <a:solidFill>
                  <a:schemeClr val="tx1"/>
                </a:solidFill>
                <a:effectLst/>
                <a:latin typeface="+mn-lt"/>
                <a:ea typeface="+mn-ea"/>
                <a:cs typeface="+mn-cs"/>
              </a:rPr>
              <a:t>January 1990</a:t>
            </a:r>
          </a:p>
          <a:p>
            <a:r>
              <a:rPr lang="en-US" sz="1200" b="0" i="0" kern="1200" dirty="0">
                <a:solidFill>
                  <a:schemeClr val="tx1"/>
                </a:solidFill>
                <a:effectLst/>
                <a:latin typeface="+mn-lt"/>
                <a:ea typeface="+mn-ea"/>
                <a:cs typeface="+mn-cs"/>
              </a:rPr>
              <a:t>India ink</a:t>
            </a:r>
          </a:p>
          <a:p>
            <a:r>
              <a:rPr lang="en-US" sz="1200" b="1" i="0" kern="1200" dirty="0">
                <a:solidFill>
                  <a:schemeClr val="tx1"/>
                </a:solidFill>
                <a:effectLst/>
                <a:latin typeface="+mn-lt"/>
                <a:ea typeface="+mn-ea"/>
                <a:cs typeface="+mn-cs"/>
              </a:rPr>
              <a:t>Yale University Art Gallery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Gift of Alexis B. Dittmer and Jason J. Dittmer</a:t>
            </a:r>
          </a:p>
          <a:p>
            <a:r>
              <a:rPr lang="en-US" sz="1200" b="1" i="0" kern="1200" dirty="0">
                <a:solidFill>
                  <a:schemeClr val="tx1"/>
                </a:solidFill>
                <a:effectLst/>
                <a:latin typeface="+mn-lt"/>
                <a:ea typeface="+mn-ea"/>
                <a:cs typeface="+mn-cs"/>
              </a:rPr>
              <a:t>First Installation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Galerie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Amsterdam</a:t>
            </a:r>
          </a:p>
          <a:p>
            <a:r>
              <a:rPr lang="en-US" sz="1200" b="1" i="0" kern="1200" dirty="0">
                <a:solidFill>
                  <a:schemeClr val="tx1"/>
                </a:solidFill>
                <a:effectLst/>
                <a:latin typeface="+mn-lt"/>
                <a:ea typeface="+mn-ea"/>
                <a:cs typeface="+mn-cs"/>
              </a:rPr>
              <a:t>First Drawn 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Paul </a:t>
            </a:r>
            <a:r>
              <a:rPr lang="en-US" sz="1200" b="0" i="0" kern="1200" dirty="0" err="1">
                <a:solidFill>
                  <a:schemeClr val="tx1"/>
                </a:solidFill>
                <a:effectLst/>
                <a:latin typeface="+mn-lt"/>
                <a:ea typeface="+mn-ea"/>
                <a:cs typeface="+mn-cs"/>
              </a:rPr>
              <a:t>Kleijne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Milco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Marien</a:t>
            </a:r>
            <a:r>
              <a:rPr lang="en-US" sz="1200" b="0" i="0" kern="1200" dirty="0">
                <a:solidFill>
                  <a:schemeClr val="tx1"/>
                </a:solidFill>
                <a:effectLst/>
                <a:latin typeface="+mn-lt"/>
                <a:ea typeface="+mn-ea"/>
                <a:cs typeface="+mn-cs"/>
              </a:rPr>
              <a:t> Schouten</a:t>
            </a:r>
          </a:p>
          <a:p>
            <a:r>
              <a:rPr lang="en-US" sz="1200" b="1" i="0" kern="1200" dirty="0">
                <a:solidFill>
                  <a:schemeClr val="tx1"/>
                </a:solidFill>
                <a:effectLst/>
                <a:latin typeface="+mn-lt"/>
                <a:ea typeface="+mn-ea"/>
                <a:cs typeface="+mn-cs"/>
              </a:rPr>
              <a:t>MASS </a:t>
            </a:r>
            <a:r>
              <a:rPr lang="en-US" sz="1200" b="1" i="0" kern="1200" dirty="0" err="1">
                <a:solidFill>
                  <a:schemeClr val="tx1"/>
                </a:solidFill>
                <a:effectLst/>
                <a:latin typeface="+mn-lt"/>
                <a:ea typeface="+mn-ea"/>
                <a:cs typeface="+mn-cs"/>
              </a:rPr>
              <a:t>MoCA</a:t>
            </a:r>
            <a:r>
              <a:rPr lang="en-US" sz="1200" b="1" i="0" kern="1200" dirty="0">
                <a:solidFill>
                  <a:schemeClr val="tx1"/>
                </a:solidFill>
                <a:effectLst/>
                <a:latin typeface="+mn-lt"/>
                <a:ea typeface="+mn-ea"/>
                <a:cs typeface="+mn-cs"/>
              </a:rPr>
              <a:t> Building 7</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Second Floor</a:t>
            </a:r>
          </a:p>
          <a:p>
            <a:r>
              <a:rPr lang="en-US" sz="1200" b="0" i="0" kern="1200" dirty="0">
                <a:solidFill>
                  <a:schemeClr val="tx1"/>
                </a:solidFill>
                <a:effectLst/>
                <a:latin typeface="+mn-lt"/>
                <a:ea typeface="+mn-ea"/>
                <a:cs typeface="+mn-cs"/>
              </a:rPr>
              <a:t>In his first wall drawings, Sol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reduced drawing to its most basic element: the line, which he drew in four directions (vertical, horizontal, diagonal left, and diagonal right.) These lines in four directions have become a signature formal element for the artist. They are often organized into a square divided into four equal parts, each part with a line in a different direction. However, in </a:t>
            </a:r>
            <a:r>
              <a:rPr lang="en-US" sz="1200" b="0" i="1" kern="1200" dirty="0">
                <a:solidFill>
                  <a:schemeClr val="tx1"/>
                </a:solidFill>
                <a:effectLst/>
                <a:latin typeface="+mn-lt"/>
                <a:ea typeface="+mn-ea"/>
                <a:cs typeface="+mn-cs"/>
              </a:rPr>
              <a:t>Wall Drawing 630</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Wall Drawing 631</a:t>
            </a:r>
            <a:r>
              <a:rPr lang="en-US" sz="1200" b="0" i="0" kern="1200" dirty="0">
                <a:solidFill>
                  <a:schemeClr val="tx1"/>
                </a:solidFill>
                <a:effectLst/>
                <a:latin typeface="+mn-lt"/>
                <a:ea typeface="+mn-ea"/>
                <a:cs typeface="+mn-cs"/>
              </a:rPr>
              <a:t> (shown on the same wall at MASS </a:t>
            </a:r>
            <a:r>
              <a:rPr lang="en-US" sz="1200" b="0" i="0" kern="1200" dirty="0" err="1">
                <a:solidFill>
                  <a:schemeClr val="tx1"/>
                </a:solidFill>
                <a:effectLst/>
                <a:latin typeface="+mn-lt"/>
                <a:ea typeface="+mn-ea"/>
                <a:cs typeface="+mn-cs"/>
              </a:rPr>
              <a:t>MoCA</a:t>
            </a:r>
            <a:r>
              <a:rPr lang="en-US" sz="1200" b="0" i="0" kern="1200" dirty="0">
                <a:solidFill>
                  <a:schemeClr val="tx1"/>
                </a:solidFill>
                <a:effectLst/>
                <a:latin typeface="+mn-lt"/>
                <a:ea typeface="+mn-ea"/>
                <a:cs typeface="+mn-cs"/>
              </a:rPr>
              <a:t>) the lines, which have been translated into wide India ink bands, take up the entire wall. The four types of lines abut each other, creating natural divisions of the wall. By pairing the two drawings, which were originally exhibited together at Galerie </a:t>
            </a:r>
            <a:r>
              <a:rPr lang="en-US" sz="1200" b="0" i="0" kern="1200" dirty="0" err="1">
                <a:solidFill>
                  <a:schemeClr val="tx1"/>
                </a:solidFill>
                <a:effectLst/>
                <a:latin typeface="+mn-lt"/>
                <a:ea typeface="+mn-ea"/>
                <a:cs typeface="+mn-cs"/>
              </a:rPr>
              <a:t>Onrust</a:t>
            </a:r>
            <a:r>
              <a:rPr lang="en-US" sz="1200" b="0" i="0" kern="1200" dirty="0">
                <a:solidFill>
                  <a:schemeClr val="tx1"/>
                </a:solidFill>
                <a:effectLst/>
                <a:latin typeface="+mn-lt"/>
                <a:ea typeface="+mn-ea"/>
                <a:cs typeface="+mn-cs"/>
              </a:rPr>
              <a:t>, Amsterdam, </a:t>
            </a:r>
            <a:r>
              <a:rPr lang="en-US" sz="1200" b="0" i="0" kern="1200" dirty="0" err="1">
                <a:solidFill>
                  <a:schemeClr val="tx1"/>
                </a:solidFill>
                <a:effectLst/>
                <a:latin typeface="+mn-lt"/>
                <a:ea typeface="+mn-ea"/>
                <a:cs typeface="+mn-cs"/>
              </a:rPr>
              <a:t>LeWitt</a:t>
            </a:r>
            <a:r>
              <a:rPr lang="en-US" sz="1200" b="0" i="0" kern="1200" dirty="0">
                <a:solidFill>
                  <a:schemeClr val="tx1"/>
                </a:solidFill>
                <a:effectLst/>
                <a:latin typeface="+mn-lt"/>
                <a:ea typeface="+mn-ea"/>
                <a:cs typeface="+mn-cs"/>
              </a:rPr>
              <a:t> creates a graphic, dynamic presentation of the classic lines in four directions.</a:t>
            </a:r>
          </a:p>
          <a:p>
            <a:endParaRPr lang="en-US" dirty="0"/>
          </a:p>
          <a:p>
            <a:r>
              <a:rPr lang="en-US" sz="1200" b="0" i="1" kern="1200" dirty="0">
                <a:solidFill>
                  <a:schemeClr val="tx1"/>
                </a:solidFill>
                <a:effectLst/>
                <a:latin typeface="+mn-lt"/>
                <a:ea typeface="+mn-ea"/>
                <a:cs typeface="+mn-cs"/>
              </a:rPr>
              <a:t>Sol </a:t>
            </a:r>
            <a:r>
              <a:rPr lang="en-US" sz="1200" b="0" i="1" kern="1200" dirty="0" err="1">
                <a:solidFill>
                  <a:schemeClr val="tx1"/>
                </a:solidFill>
                <a:effectLst/>
                <a:latin typeface="+mn-lt"/>
                <a:ea typeface="+mn-ea"/>
                <a:cs typeface="+mn-cs"/>
              </a:rPr>
              <a:t>LeWitt</a:t>
            </a:r>
            <a:r>
              <a:rPr lang="en-US" sz="1200" b="0" i="1" kern="1200" dirty="0">
                <a:solidFill>
                  <a:schemeClr val="tx1"/>
                </a:solidFill>
                <a:effectLst/>
                <a:latin typeface="+mn-lt"/>
                <a:ea typeface="+mn-ea"/>
                <a:cs typeface="+mn-cs"/>
              </a:rPr>
              <a:t>: A Wall Drawing Retrospective</a:t>
            </a:r>
            <a:r>
              <a:rPr lang="en-US" sz="1200" b="0" i="0" kern="1200" dirty="0">
                <a:solidFill>
                  <a:schemeClr val="tx1"/>
                </a:solidFill>
                <a:effectLst/>
                <a:latin typeface="+mn-lt"/>
                <a:ea typeface="+mn-ea"/>
                <a:cs typeface="+mn-cs"/>
              </a:rPr>
              <a:t> opened to the public on November 16, 2008, after nearly six months of intensive drafting and painting by a team comprising twenty-two senior and experienced assistants who worked with the artist over many years; thirty-three student interns from Yale University, Williams College, the Massachusetts College of Liberal Arts, and fourteen other colleges and universities; and thirteen local artists and recent graduates and postgraduates from many of the nation’s leading studio-art programs.</a:t>
            </a:r>
          </a:p>
          <a:p>
            <a:br>
              <a:rPr lang="en-US" dirty="0"/>
            </a:br>
            <a:endParaRPr lang="en-US" dirty="0"/>
          </a:p>
        </p:txBody>
      </p:sp>
      <p:sp>
        <p:nvSpPr>
          <p:cNvPr id="4" name="Slide Number Placeholder 3"/>
          <p:cNvSpPr>
            <a:spLocks noGrp="1"/>
          </p:cNvSpPr>
          <p:nvPr>
            <p:ph type="sldNum" sz="quarter" idx="5"/>
          </p:nvPr>
        </p:nvSpPr>
        <p:spPr/>
        <p:txBody>
          <a:bodyPr/>
          <a:lstStyle/>
          <a:p>
            <a:fld id="{3DA3ED7C-B6C2-4BFF-AF4A-6E310C131C1A}" type="slidenum">
              <a:rPr lang="en-US" smtClean="0"/>
              <a:t>11</a:t>
            </a:fld>
            <a:endParaRPr lang="en-US"/>
          </a:p>
        </p:txBody>
      </p:sp>
    </p:spTree>
    <p:extLst>
      <p:ext uri="{BB962C8B-B14F-4D97-AF65-F5344CB8AC3E}">
        <p14:creationId xmlns:p14="http://schemas.microsoft.com/office/powerpoint/2010/main" val="36674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Data provenance is a formal representation of the context and execution of a computation. This</a:t>
            </a:r>
          </a:p>
          <a:p>
            <a:r>
              <a:rPr lang="en-US" sz="1200" b="0" i="0" u="none" strike="noStrike" kern="1200" baseline="0" dirty="0">
                <a:solidFill>
                  <a:schemeClr val="tx1"/>
                </a:solidFill>
                <a:latin typeface="+mn-lt"/>
                <a:ea typeface="+mn-ea"/>
                <a:cs typeface="+mn-cs"/>
              </a:rPr>
              <a:t>information is represented as a directed acyclic graph (DAG), a structure amenable to computational</a:t>
            </a:r>
          </a:p>
          <a:p>
            <a:r>
              <a:rPr lang="en-US" sz="1200" b="0" i="0" u="none" strike="noStrike" kern="1200" baseline="0" dirty="0">
                <a:solidFill>
                  <a:schemeClr val="tx1"/>
                </a:solidFill>
                <a:latin typeface="+mn-lt"/>
                <a:ea typeface="+mn-ea"/>
                <a:cs typeface="+mn-cs"/>
              </a:rPr>
              <a:t>analysis. We use the World Wide Web Consortium (W3C) standard for data provenance:</a:t>
            </a:r>
          </a:p>
          <a:p>
            <a:r>
              <a:rPr lang="en-US" sz="1200" b="0" i="0" u="none" strike="noStrike" kern="1200" baseline="0" dirty="0">
                <a:solidFill>
                  <a:schemeClr val="tx1"/>
                </a:solidFill>
                <a:latin typeface="+mn-lt"/>
                <a:ea typeface="+mn-ea"/>
                <a:cs typeface="+mn-cs"/>
              </a:rPr>
              <a:t>PROV-DM. Figure 1 shows a simple provenance graph. Vertices represent entities (representing</a:t>
            </a:r>
          </a:p>
          <a:p>
            <a:r>
              <a:rPr lang="en-US" sz="1200" b="0" i="0" u="none" strike="noStrike" kern="1200" baseline="0" dirty="0">
                <a:solidFill>
                  <a:schemeClr val="tx1"/>
                </a:solidFill>
                <a:latin typeface="+mn-lt"/>
                <a:ea typeface="+mn-ea"/>
                <a:cs typeface="+mn-cs"/>
              </a:rPr>
              <a:t>data), activities (representing actions or transformations), and agents (representing users or organizations).</a:t>
            </a:r>
          </a:p>
          <a:p>
            <a:r>
              <a:rPr lang="en-US" sz="1200" b="0" i="0" u="none" strike="noStrike" kern="1200" baseline="0" dirty="0">
                <a:solidFill>
                  <a:schemeClr val="tx1"/>
                </a:solidFill>
                <a:latin typeface="+mn-lt"/>
                <a:ea typeface="+mn-ea"/>
                <a:cs typeface="+mn-cs"/>
              </a:rPr>
              <a:t>In this figure, a process, controlled by Scientist Sarah, uses an executable function</a:t>
            </a:r>
          </a:p>
          <a:p>
            <a:r>
              <a:rPr lang="en-US" sz="1200" b="0" i="0" u="none" strike="noStrike" kern="1200" baseline="0" dirty="0">
                <a:solidFill>
                  <a:schemeClr val="tx1"/>
                </a:solidFill>
                <a:latin typeface="+mn-lt"/>
                <a:ea typeface="+mn-ea"/>
                <a:cs typeface="+mn-cs"/>
              </a:rPr>
              <a:t>(a program) and an input file (data) to generate an output. (Pasquier et al. 2018 IEEE Computing in Science &amp; Engineering)</a:t>
            </a:r>
            <a:endParaRPr lang="en-US" dirty="0"/>
          </a:p>
        </p:txBody>
      </p:sp>
      <p:sp>
        <p:nvSpPr>
          <p:cNvPr id="4" name="Slide Number Placeholder 3"/>
          <p:cNvSpPr>
            <a:spLocks noGrp="1"/>
          </p:cNvSpPr>
          <p:nvPr>
            <p:ph type="sldNum" sz="quarter" idx="10"/>
          </p:nvPr>
        </p:nvSpPr>
        <p:spPr/>
        <p:txBody>
          <a:bodyPr/>
          <a:lstStyle/>
          <a:p>
            <a:fld id="{2B69F00A-692F-48A5-8619-D663C8ADC48B}" type="slidenum">
              <a:rPr lang="en-US" smtClean="0"/>
              <a:t>15</a:t>
            </a:fld>
            <a:endParaRPr lang="en-US"/>
          </a:p>
        </p:txBody>
      </p:sp>
    </p:spTree>
    <p:extLst>
      <p:ext uri="{BB962C8B-B14F-4D97-AF65-F5344CB8AC3E}">
        <p14:creationId xmlns:p14="http://schemas.microsoft.com/office/powerpoint/2010/main" val="181309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 have spent many years developing tools like </a:t>
            </a:r>
            <a:r>
              <a:rPr lang="en-US" sz="1200" b="0" dirty="0" err="1"/>
              <a:t>rdt</a:t>
            </a:r>
            <a:r>
              <a:rPr lang="en-US" sz="1200" b="0" dirty="0"/>
              <a:t> and </a:t>
            </a:r>
            <a:r>
              <a:rPr lang="en-US" sz="1200" b="0" dirty="0" err="1"/>
              <a:t>rdtLite</a:t>
            </a:r>
            <a:r>
              <a:rPr lang="en-US" sz="1200" b="0" dirty="0"/>
              <a:t>, but despite the existence of tools to collect provenance, domain researchers don’t collect provenance for provenance’s sake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they might use useful tools that use provenance.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b="0" dirty="0"/>
          </a:p>
        </p:txBody>
      </p:sp>
      <p:sp>
        <p:nvSpPr>
          <p:cNvPr id="4" name="Slide Number Placeholder 3"/>
          <p:cNvSpPr>
            <a:spLocks noGrp="1"/>
          </p:cNvSpPr>
          <p:nvPr>
            <p:ph type="sldNum" sz="quarter" idx="10"/>
          </p:nvPr>
        </p:nvSpPr>
        <p:spPr/>
        <p:txBody>
          <a:bodyPr/>
          <a:lstStyle/>
          <a:p>
            <a:fld id="{2B69F00A-692F-48A5-8619-D663C8ADC48B}" type="slidenum">
              <a:rPr lang="en-US" smtClean="0"/>
              <a:t>16</a:t>
            </a:fld>
            <a:endParaRPr lang="en-US"/>
          </a:p>
        </p:txBody>
      </p:sp>
    </p:spTree>
    <p:extLst>
      <p:ext uri="{BB962C8B-B14F-4D97-AF65-F5344CB8AC3E}">
        <p14:creationId xmlns:p14="http://schemas.microsoft.com/office/powerpoint/2010/main" val="172916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after many years of working on methods and associated tools to collect provenance (and our working tool, </a:t>
            </a:r>
            <a:r>
              <a:rPr lang="en-US" sz="1200" b="0" dirty="0" err="1"/>
              <a:t>rdtLite</a:t>
            </a:r>
            <a:r>
              <a:rPr lang="en-US" sz="1200" b="0" dirty="0"/>
              <a:t>, is now on CRAN), we have recently turned our attention to developing tools that use the provenance so that it can be collected and stored 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endParaRPr lang="en-US" b="0" dirty="0"/>
          </a:p>
        </p:txBody>
      </p:sp>
      <p:sp>
        <p:nvSpPr>
          <p:cNvPr id="4" name="Slide Number Placeholder 3"/>
          <p:cNvSpPr>
            <a:spLocks noGrp="1"/>
          </p:cNvSpPr>
          <p:nvPr>
            <p:ph type="sldNum" sz="quarter" idx="10"/>
          </p:nvPr>
        </p:nvSpPr>
        <p:spPr/>
        <p:txBody>
          <a:bodyPr/>
          <a:lstStyle/>
          <a:p>
            <a:fld id="{2B69F00A-692F-48A5-8619-D663C8ADC48B}" type="slidenum">
              <a:rPr lang="en-US" smtClean="0"/>
              <a:t>18</a:t>
            </a:fld>
            <a:endParaRPr lang="en-US"/>
          </a:p>
        </p:txBody>
      </p:sp>
    </p:spTree>
    <p:extLst>
      <p:ext uri="{BB962C8B-B14F-4D97-AF65-F5344CB8AC3E}">
        <p14:creationId xmlns:p14="http://schemas.microsoft.com/office/powerpoint/2010/main" val="321410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provSummarizeR</a:t>
            </a:r>
            <a:r>
              <a:rPr lang="en-US" sz="1200" b="0" i="0" kern="1200" dirty="0">
                <a:solidFill>
                  <a:schemeClr val="tx1"/>
                </a:solidFill>
                <a:effectLst/>
                <a:latin typeface="+mn-lt"/>
                <a:ea typeface="+mn-ea"/>
                <a:cs typeface="+mn-cs"/>
              </a:rPr>
              <a:t>: Reads the provenance created by execution of a script or from commands in the console and provides a human-readable summary identifying the computing environment, libraries used, sourced scripts (if any), and inputs and outputs. It can also optionally save all the files on the provenance directory into a zip file. </a:t>
            </a:r>
            <a:r>
              <a:rPr lang="en-US" sz="1200" b="0" i="0" kern="1200" dirty="0" err="1">
                <a:solidFill>
                  <a:schemeClr val="tx1"/>
                </a:solidFill>
                <a:effectLst/>
                <a:latin typeface="+mn-lt"/>
                <a:ea typeface="+mn-ea"/>
                <a:cs typeface="+mn-cs"/>
              </a:rPr>
              <a:t>provSummarizeR</a:t>
            </a:r>
            <a:r>
              <a:rPr lang="en-US" sz="1200" b="0" i="0" kern="1200" dirty="0">
                <a:solidFill>
                  <a:schemeClr val="tx1"/>
                </a:solidFill>
                <a:effectLst/>
                <a:latin typeface="+mn-lt"/>
                <a:ea typeface="+mn-ea"/>
                <a:cs typeface="+mn-cs"/>
              </a:rPr>
              <a:t> uses provenance collected by the </a:t>
            </a:r>
            <a:r>
              <a:rPr lang="en-US" sz="1200" b="0" i="0" kern="1200" dirty="0" err="1">
                <a:solidFill>
                  <a:schemeClr val="tx1"/>
                </a:solidFill>
                <a:effectLst/>
                <a:latin typeface="+mn-lt"/>
                <a:ea typeface="+mn-ea"/>
                <a:cs typeface="+mn-cs"/>
              </a:rPr>
              <a:t>rdt</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rdtLite</a:t>
            </a:r>
            <a:r>
              <a:rPr lang="en-US" sz="1200" b="0" i="0" kern="1200" dirty="0">
                <a:solidFill>
                  <a:schemeClr val="tx1"/>
                </a:solidFill>
                <a:effectLst/>
                <a:latin typeface="+mn-lt"/>
                <a:ea typeface="+mn-ea"/>
                <a:cs typeface="+mn-cs"/>
              </a:rPr>
              <a:t> packages. (takes in from </a:t>
            </a:r>
            <a:r>
              <a:rPr lang="en-US" sz="1200" b="0" i="0" kern="1200" dirty="0" err="1">
                <a:solidFill>
                  <a:schemeClr val="tx1"/>
                </a:solidFill>
                <a:effectLst/>
                <a:latin typeface="+mn-lt"/>
                <a:ea typeface="+mn-ea"/>
                <a:cs typeface="+mn-cs"/>
              </a:rPr>
              <a:t>provParseR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Rclean</a:t>
            </a:r>
            <a:r>
              <a:rPr lang="en-US" sz="1200" b="0" i="0" kern="1200" dirty="0">
                <a:solidFill>
                  <a:schemeClr val="tx1"/>
                </a:solidFill>
                <a:effectLst/>
                <a:latin typeface="+mn-lt"/>
                <a:ea typeface="+mn-ea"/>
                <a:cs typeface="+mn-cs"/>
              </a:rPr>
              <a:t>: cleans up code for particular outputs</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provDebugR</a:t>
            </a:r>
            <a:r>
              <a:rPr lang="en-US" sz="1200" b="0" i="0" kern="1200" dirty="0">
                <a:solidFill>
                  <a:schemeClr val="tx1"/>
                </a:solidFill>
                <a:effectLst/>
                <a:latin typeface="+mn-lt"/>
                <a:ea typeface="+mn-ea"/>
                <a:cs typeface="+mn-cs"/>
              </a:rPr>
              <a:t>: uses provenance to help debug scripts. Calls </a:t>
            </a:r>
            <a:r>
              <a:rPr lang="en-US" sz="1200" b="0" i="0" kern="1200" dirty="0" err="1">
                <a:solidFill>
                  <a:schemeClr val="tx1"/>
                </a:solidFill>
                <a:effectLst/>
                <a:latin typeface="+mn-lt"/>
                <a:ea typeface="+mn-ea"/>
                <a:cs typeface="+mn-cs"/>
              </a:rPr>
              <a:t>provParseR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provGraphR</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provViz</a:t>
            </a:r>
            <a:r>
              <a:rPr lang="en-US" sz="1200" b="0" i="0" kern="1200" dirty="0">
                <a:solidFill>
                  <a:schemeClr val="tx1"/>
                </a:solidFill>
                <a:effectLst/>
                <a:latin typeface="+mn-lt"/>
                <a:ea typeface="+mn-ea"/>
                <a:cs typeface="+mn-cs"/>
              </a:rPr>
              <a:t>: allows the user to visualize a provenance graph collected by </a:t>
            </a:r>
            <a:r>
              <a:rPr lang="en-US" sz="1200" b="0" i="0" kern="1200" dirty="0" err="1">
                <a:solidFill>
                  <a:schemeClr val="tx1"/>
                </a:solidFill>
                <a:effectLst/>
                <a:latin typeface="+mn-lt"/>
                <a:ea typeface="+mn-ea"/>
                <a:cs typeface="+mn-cs"/>
              </a:rPr>
              <a:t>rdt</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rdtLite</a:t>
            </a:r>
            <a:r>
              <a:rPr lang="en-US" sz="1200" b="0" i="0" kern="1200" dirty="0">
                <a:solidFill>
                  <a:schemeClr val="tx1"/>
                </a:solidFill>
                <a:effectLst/>
                <a:latin typeface="+mn-lt"/>
                <a:ea typeface="+mn-ea"/>
                <a:cs typeface="+mn-cs"/>
              </a:rPr>
              <a:t> using DDG Explorer (latter is java)</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encapsulator</a:t>
            </a:r>
            <a:r>
              <a:rPr lang="en-US" sz="1200" b="0" i="0" kern="1200" dirty="0">
                <a:solidFill>
                  <a:schemeClr val="tx1"/>
                </a:solidFill>
                <a:effectLst/>
                <a:latin typeface="+mn-lt"/>
                <a:ea typeface="+mn-ea"/>
                <a:cs typeface="+mn-cs"/>
              </a:rPr>
              <a:t>: extended VM; written in Ruby, install with gem (</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 see Pasquier et al. 2018 for description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B69F00A-692F-48A5-8619-D663C8ADC48B}" type="slidenum">
              <a:rPr lang="en-US" smtClean="0"/>
              <a:t>19</a:t>
            </a:fld>
            <a:endParaRPr lang="en-US"/>
          </a:p>
        </p:txBody>
      </p:sp>
    </p:spTree>
    <p:extLst>
      <p:ext uri="{BB962C8B-B14F-4D97-AF65-F5344CB8AC3E}">
        <p14:creationId xmlns:p14="http://schemas.microsoft.com/office/powerpoint/2010/main" val="149997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7785-B54D-4FE8-94E1-BE3011D688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EE7B69-51C4-400A-A657-89D043667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B9B8D2-37B3-458D-B536-DAE9DDC59353}"/>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E6EE85D1-D39B-4C35-A6FB-E8636F4FC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09071-DAB2-4ADE-AA1E-22D2DBDAA6C4}"/>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63657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E0AA-5A77-43DD-89F3-8816A4DD9D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86D96C-D781-4063-A89D-0C04F3A92B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59EF2-1BCC-4973-8961-30B3E5DDE9E9}"/>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FC99587-2D40-43EB-A972-E13078E69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AB1F3-EF43-4E71-AE46-1237968BE8AD}"/>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516939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561EA-7DDC-4763-B75A-38AD630523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B02E2E-7A11-4526-9F00-03B4FDCADB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6985A4-4769-4E1E-8370-EB769371A0D2}"/>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DE28129-CF82-4AB7-81BB-EFA4FAEDF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CE779-F152-4507-9FB0-1711B2FC0C47}"/>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7216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8702-5FFD-4FFE-8073-E1064321F8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5C6BF-2A79-4C97-A9C9-E24BDC7E0F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20B19-1857-4EF1-8585-179758ADECCA}"/>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B0C4EB15-EC7C-4A25-A91B-34BB1C88A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83CC6-68D4-4882-A39F-16F789E423F6}"/>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1735835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176E-622B-46D4-8C06-597F6C445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2D6716-7F0E-4161-B7A0-BEF629AB0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EE788C-B961-4334-92CA-7812FC378E07}"/>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F87483E2-9931-415B-9FCC-A07506AD5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61B7A-1925-4C1D-BDA1-464EC65A9D3A}"/>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73690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F9EC-F6B2-4218-9DE7-906F07220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2E859-D82F-4839-AEB9-7368C1D9C2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31700C-C7D7-46BE-A6FC-224D3132D0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50D0B2-313E-4931-A4E0-8716E90D15F0}"/>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BC6F8A73-4155-480E-B1BD-75B7E52ABE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4D96F-7C0D-46EA-87B9-6327FE8A6DA3}"/>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544509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27B-5D62-4449-8E3B-6C74DA4FA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2A7214-FAA7-41C2-91DA-53EB9856E3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9DA0B-DF79-4A7D-A598-9E21D4A808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8B6E73-5874-4902-990B-B34FFFF92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DB8E4F-203E-4283-8151-F3A2699E40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1989C3-7C71-4BD9-BDD6-672B02F61B71}"/>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8" name="Footer Placeholder 7">
            <a:extLst>
              <a:ext uri="{FF2B5EF4-FFF2-40B4-BE49-F238E27FC236}">
                <a16:creationId xmlns:a16="http://schemas.microsoft.com/office/drawing/2014/main" id="{7F3281C5-F180-49C4-9B1C-FDA6C6617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F425CE-08F5-4F03-89F9-BC9FE16C5CBE}"/>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808616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4ECEA-7BE9-4D81-956A-2456FFDF00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DC29A9-62C1-423F-959E-231FD7F85D7C}"/>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4" name="Footer Placeholder 3">
            <a:extLst>
              <a:ext uri="{FF2B5EF4-FFF2-40B4-BE49-F238E27FC236}">
                <a16:creationId xmlns:a16="http://schemas.microsoft.com/office/drawing/2014/main" id="{70D0F8E8-7F1E-4A50-B6F1-364B117804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DEB12-F985-4E9C-9CB2-65E2E3A42FFF}"/>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2178811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D76D38-3CC2-4ABF-A6CE-0274D89ABBFB}"/>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3" name="Footer Placeholder 2">
            <a:extLst>
              <a:ext uri="{FF2B5EF4-FFF2-40B4-BE49-F238E27FC236}">
                <a16:creationId xmlns:a16="http://schemas.microsoft.com/office/drawing/2014/main" id="{7FAD634C-9D35-4B08-B12F-D50C1D5AA9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1B0DD-41D6-48F6-9C07-1AA2718C8663}"/>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368342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460F4-E591-4E22-83F5-81365B3CF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667A13-30C4-4AE0-81A5-6F41EC1CE0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E08592-A55E-40B0-B7E0-97297F5AA1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9A5F48-E859-4821-B715-D3A409A4CC53}"/>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B2A9373E-490D-4A37-A4C7-6EC41F635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335A6-38B8-4504-8D5A-5E7D073631B7}"/>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3243258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E2CA-9242-4EE5-968D-E5D5DB591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ABD45D-3A03-4FA4-B5B1-AA8D25273C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5F11F-B1F4-4E88-84FB-C36640A86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A26836-CD85-4351-A2E2-8D672F117930}"/>
              </a:ext>
            </a:extLst>
          </p:cNvPr>
          <p:cNvSpPr>
            <a:spLocks noGrp="1"/>
          </p:cNvSpPr>
          <p:nvPr>
            <p:ph type="dt" sz="half" idx="10"/>
          </p:nvPr>
        </p:nvSpPr>
        <p:spPr/>
        <p:txBody>
          <a:bodyPr/>
          <a:lstStyle/>
          <a:p>
            <a:fld id="{511CCDBF-73F9-4A43-9C5F-C17EF8F26841}" type="datetimeFigureOut">
              <a:rPr lang="en-US" smtClean="0"/>
              <a:t>12/10/2019</a:t>
            </a:fld>
            <a:endParaRPr lang="en-US"/>
          </a:p>
        </p:txBody>
      </p:sp>
      <p:sp>
        <p:nvSpPr>
          <p:cNvPr id="6" name="Footer Placeholder 5">
            <a:extLst>
              <a:ext uri="{FF2B5EF4-FFF2-40B4-BE49-F238E27FC236}">
                <a16:creationId xmlns:a16="http://schemas.microsoft.com/office/drawing/2014/main" id="{0B37A587-3125-4A5E-8611-C6D2FFCAC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5698D-8789-4EE9-B74D-AB9685620BE1}"/>
              </a:ext>
            </a:extLst>
          </p:cNvPr>
          <p:cNvSpPr>
            <a:spLocks noGrp="1"/>
          </p:cNvSpPr>
          <p:nvPr>
            <p:ph type="sldNum" sz="quarter" idx="12"/>
          </p:nvPr>
        </p:nvSpPr>
        <p:spPr/>
        <p:txBody>
          <a:bodyPr/>
          <a:lstStyle/>
          <a:p>
            <a:fld id="{A70F888D-2A8C-4090-B545-A00B67C20ACB}" type="slidenum">
              <a:rPr lang="en-US" smtClean="0"/>
              <a:t>‹#›</a:t>
            </a:fld>
            <a:endParaRPr lang="en-US"/>
          </a:p>
        </p:txBody>
      </p:sp>
    </p:spTree>
    <p:extLst>
      <p:ext uri="{BB962C8B-B14F-4D97-AF65-F5344CB8AC3E}">
        <p14:creationId xmlns:p14="http://schemas.microsoft.com/office/powerpoint/2010/main" val="83754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09ED01-98A7-4FFD-9C9B-2CE584EF70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3920AC-5E34-4EEE-91D1-70E13595DA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CC491-3184-41D5-9CE8-A798ABE8D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1CCDBF-73F9-4A43-9C5F-C17EF8F26841}" type="datetimeFigureOut">
              <a:rPr lang="en-US" smtClean="0"/>
              <a:t>12/10/2019</a:t>
            </a:fld>
            <a:endParaRPr lang="en-US"/>
          </a:p>
        </p:txBody>
      </p:sp>
      <p:sp>
        <p:nvSpPr>
          <p:cNvPr id="5" name="Footer Placeholder 4">
            <a:extLst>
              <a:ext uri="{FF2B5EF4-FFF2-40B4-BE49-F238E27FC236}">
                <a16:creationId xmlns:a16="http://schemas.microsoft.com/office/drawing/2014/main" id="{26901D6C-B177-4C87-9C30-A9DE41DC70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830C52-3B32-4141-8EA4-8B82D3F57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F888D-2A8C-4090-B545-A00B67C20ACB}" type="slidenum">
              <a:rPr lang="en-US" smtClean="0"/>
              <a:t>‹#›</a:t>
            </a:fld>
            <a:endParaRPr lang="en-US"/>
          </a:p>
        </p:txBody>
      </p:sp>
    </p:spTree>
    <p:extLst>
      <p:ext uri="{BB962C8B-B14F-4D97-AF65-F5344CB8AC3E}">
        <p14:creationId xmlns:p14="http://schemas.microsoft.com/office/powerpoint/2010/main" val="812941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artgallery.yale.edu/sites/default/files/files/Pub_Bull_acquisitions_2016.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artsy.net/show/mass-moca-sol-lewitt-a-wall-drawing-retrospectiv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harvardforest.fas.harvard.edu/sites/default/files/ellison-pubs/2018/pasquier-etal-IEEE-2018.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end-to-end-provenance.github.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3720-5D07-481A-9C9F-C35C4BC1D326}"/>
              </a:ext>
            </a:extLst>
          </p:cNvPr>
          <p:cNvSpPr>
            <a:spLocks noGrp="1"/>
          </p:cNvSpPr>
          <p:nvPr>
            <p:ph type="ctrTitle"/>
          </p:nvPr>
        </p:nvSpPr>
        <p:spPr>
          <a:xfrm>
            <a:off x="1524000" y="2584064"/>
            <a:ext cx="9144000" cy="1689872"/>
          </a:xfrm>
        </p:spPr>
        <p:txBody>
          <a:bodyPr>
            <a:normAutofit/>
          </a:bodyPr>
          <a:lstStyle/>
          <a:p>
            <a:r>
              <a:rPr lang="en-US" sz="4400" b="1" dirty="0"/>
              <a:t>Data provenance </a:t>
            </a:r>
            <a:r>
              <a:rPr lang="en-US" sz="4400" b="1" dirty="0">
                <a:latin typeface="Cambria" panose="02040503050406030204" pitchFamily="18" charset="0"/>
              </a:rPr>
              <a:t>→ </a:t>
            </a:r>
            <a:r>
              <a:rPr lang="en-US" sz="4400" b="1" dirty="0"/>
              <a:t>reproducible, transparent, and well-documented code</a:t>
            </a:r>
            <a:br>
              <a:rPr lang="en-US" sz="4400" b="1" dirty="0"/>
            </a:br>
            <a:r>
              <a:rPr lang="en-US" sz="2800" b="1" dirty="0">
                <a:solidFill>
                  <a:schemeClr val="bg1">
                    <a:lumMod val="65000"/>
                  </a:schemeClr>
                </a:solidFill>
              </a:rPr>
              <a:t>for statistical analysis and modelling in R</a:t>
            </a:r>
            <a:endParaRPr lang="en-US" sz="4400" b="1" dirty="0">
              <a:solidFill>
                <a:schemeClr val="bg1">
                  <a:lumMod val="65000"/>
                </a:schemeClr>
              </a:solidFill>
            </a:endParaRPr>
          </a:p>
        </p:txBody>
      </p:sp>
      <p:sp>
        <p:nvSpPr>
          <p:cNvPr id="4" name="TextBox 3">
            <a:extLst>
              <a:ext uri="{FF2B5EF4-FFF2-40B4-BE49-F238E27FC236}">
                <a16:creationId xmlns:a16="http://schemas.microsoft.com/office/drawing/2014/main" id="{2233CACF-8053-4EE2-A946-C28D8385B8A0}"/>
              </a:ext>
            </a:extLst>
          </p:cNvPr>
          <p:cNvSpPr txBox="1"/>
          <p:nvPr/>
        </p:nvSpPr>
        <p:spPr>
          <a:xfrm>
            <a:off x="2278380" y="838200"/>
            <a:ext cx="7635240" cy="646331"/>
          </a:xfrm>
          <a:prstGeom prst="rect">
            <a:avLst/>
          </a:prstGeom>
          <a:noFill/>
        </p:spPr>
        <p:txBody>
          <a:bodyPr wrap="square" rtlCol="0">
            <a:spAutoFit/>
          </a:bodyPr>
          <a:lstStyle/>
          <a:p>
            <a:pPr algn="ctr"/>
            <a:r>
              <a:rPr lang="en-US" sz="3600" dirty="0">
                <a:latin typeface="+mj-lt"/>
              </a:rPr>
              <a:t>BES 2019 Pre-conference Workshop</a:t>
            </a:r>
          </a:p>
        </p:txBody>
      </p:sp>
    </p:spTree>
    <p:extLst>
      <p:ext uri="{BB962C8B-B14F-4D97-AF65-F5344CB8AC3E}">
        <p14:creationId xmlns:p14="http://schemas.microsoft.com/office/powerpoint/2010/main" val="43828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deliver.odai.yale.edu/content/id/f78c34ab-5ef1-457c-b704-a59a1615d0f6/format/2">
            <a:extLst>
              <a:ext uri="{FF2B5EF4-FFF2-40B4-BE49-F238E27FC236}">
                <a16:creationId xmlns:a16="http://schemas.microsoft.com/office/drawing/2014/main" id="{640E6F4E-C88D-4566-9E0A-18F6AA4474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88" t="1908" r="39336" b="3659"/>
          <a:stretch/>
        </p:blipFill>
        <p:spPr bwMode="auto">
          <a:xfrm>
            <a:off x="0" y="0"/>
            <a:ext cx="586904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05E1BA-D18A-4CC7-A8C4-FBF71C5C7E8B}"/>
              </a:ext>
            </a:extLst>
          </p:cNvPr>
          <p:cNvSpPr txBox="1"/>
          <p:nvPr/>
        </p:nvSpPr>
        <p:spPr>
          <a:xfrm>
            <a:off x="6096000" y="227543"/>
            <a:ext cx="5869043" cy="6402914"/>
          </a:xfrm>
          <a:prstGeom prst="rect">
            <a:avLst/>
          </a:prstGeom>
          <a:noFill/>
        </p:spPr>
        <p:txBody>
          <a:bodyPr wrap="square" rtlCol="0">
            <a:spAutoFit/>
          </a:bodyPr>
          <a:lstStyle/>
          <a:p>
            <a:pPr fontAlgn="base"/>
            <a:r>
              <a:rPr lang="en-US" dirty="0"/>
              <a:t>Artist: Sol </a:t>
            </a:r>
            <a:r>
              <a:rPr lang="en-US" dirty="0" err="1"/>
              <a:t>LeWitt</a:t>
            </a:r>
            <a:r>
              <a:rPr lang="en-US" dirty="0"/>
              <a:t>, American, 1928–2007</a:t>
            </a:r>
          </a:p>
          <a:p>
            <a:pPr fontAlgn="base"/>
            <a:r>
              <a:rPr lang="en-US" dirty="0"/>
              <a:t>Wall Drawing # 630</a:t>
            </a:r>
          </a:p>
          <a:p>
            <a:pPr fontAlgn="base"/>
            <a:r>
              <a:rPr lang="en-US" dirty="0"/>
              <a:t>January 1990</a:t>
            </a:r>
          </a:p>
          <a:p>
            <a:pPr fontAlgn="base"/>
            <a:r>
              <a:rPr lang="en-US" dirty="0"/>
              <a:t>India ink</a:t>
            </a:r>
          </a:p>
          <a:p>
            <a:pPr fontAlgn="base"/>
            <a:r>
              <a:rPr lang="en-US" dirty="0"/>
              <a:t>Gift of Alexis B. Dittmer and Jason J. Dittmer</a:t>
            </a:r>
          </a:p>
          <a:p>
            <a:pPr fontAlgn="base"/>
            <a:r>
              <a:rPr lang="en-US" dirty="0"/>
              <a:t>2015.121.1</a:t>
            </a:r>
          </a:p>
          <a:p>
            <a:pPr fontAlgn="base"/>
            <a:r>
              <a:rPr lang="en-US" b="1" dirty="0"/>
              <a:t>Culture: </a:t>
            </a:r>
          </a:p>
          <a:p>
            <a:pPr fontAlgn="base"/>
            <a:r>
              <a:rPr lang="en-US" dirty="0"/>
              <a:t>American</a:t>
            </a:r>
          </a:p>
          <a:p>
            <a:pPr fontAlgn="base"/>
            <a:r>
              <a:rPr lang="en-US" b="1" dirty="0"/>
              <a:t>Period: </a:t>
            </a:r>
          </a:p>
          <a:p>
            <a:pPr fontAlgn="base"/>
            <a:r>
              <a:rPr lang="en-US" dirty="0"/>
              <a:t>20th century</a:t>
            </a:r>
          </a:p>
          <a:p>
            <a:pPr fontAlgn="base"/>
            <a:r>
              <a:rPr lang="en-US" b="1" dirty="0"/>
              <a:t>Classification: </a:t>
            </a:r>
          </a:p>
          <a:p>
            <a:pPr fontAlgn="base"/>
            <a:r>
              <a:rPr lang="en-US" dirty="0"/>
              <a:t>Wall Drawings</a:t>
            </a:r>
          </a:p>
          <a:p>
            <a:pPr fontAlgn="base"/>
            <a:r>
              <a:rPr lang="en-US" b="1" dirty="0"/>
              <a:t>Geography: </a:t>
            </a:r>
          </a:p>
          <a:p>
            <a:pPr fontAlgn="base"/>
            <a:r>
              <a:rPr lang="en-US" dirty="0"/>
              <a:t>Made in United States</a:t>
            </a:r>
          </a:p>
          <a:p>
            <a:pPr fontAlgn="base"/>
            <a:r>
              <a:rPr lang="en-US" b="1" dirty="0"/>
              <a:t>Status: </a:t>
            </a:r>
          </a:p>
          <a:p>
            <a:pPr fontAlgn="base"/>
            <a:r>
              <a:rPr lang="en-US" dirty="0"/>
              <a:t>By appointment</a:t>
            </a:r>
          </a:p>
          <a:p>
            <a:pPr fontAlgn="base"/>
            <a:r>
              <a:rPr lang="en-US" b="1" dirty="0"/>
              <a:t>Provenance: </a:t>
            </a:r>
          </a:p>
          <a:p>
            <a:pPr fontAlgn="base"/>
            <a:r>
              <a:rPr lang="en-US" dirty="0"/>
              <a:t>Thomas and Frances Dittmer, Jason and Alexis Dittmer, Given to Yale University Art Gallery on September 9, 2015</a:t>
            </a:r>
          </a:p>
          <a:p>
            <a:pPr fontAlgn="base"/>
            <a:r>
              <a:rPr lang="en-US" b="1" dirty="0"/>
              <a:t>Bibliography: </a:t>
            </a:r>
          </a:p>
          <a:p>
            <a:pPr fontAlgn="base"/>
            <a:r>
              <a:rPr lang="en-US" dirty="0"/>
              <a:t>“Acquisitions July 1, 2015–June 30, 2016,” </a:t>
            </a:r>
            <a:r>
              <a:rPr lang="en-US" dirty="0">
                <a:hlinkClick r:id="rId4"/>
              </a:rPr>
              <a:t>https://artgallery.yale.edu/sites/default/files/files/Pub_Bull_acquisitions_2016.pdf</a:t>
            </a:r>
            <a:r>
              <a:rPr lang="en-US" dirty="0"/>
              <a:t> (accessed December 1, 2016).</a:t>
            </a:r>
          </a:p>
        </p:txBody>
      </p:sp>
    </p:spTree>
    <p:extLst>
      <p:ext uri="{BB962C8B-B14F-4D97-AF65-F5344CB8AC3E}">
        <p14:creationId xmlns:p14="http://schemas.microsoft.com/office/powerpoint/2010/main" val="31382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32dm0rphc51dk.cloudfront.net/J5WTs1fqC8zyQfW2Y5X86A/large.jpg">
            <a:extLst>
              <a:ext uri="{FF2B5EF4-FFF2-40B4-BE49-F238E27FC236}">
                <a16:creationId xmlns:a16="http://schemas.microsoft.com/office/drawing/2014/main" id="{6B586A50-C557-4D40-B2F3-18919CB01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8" t="13553" r="11856" b="10914"/>
          <a:stretch/>
        </p:blipFill>
        <p:spPr bwMode="auto">
          <a:xfrm>
            <a:off x="288538" y="0"/>
            <a:ext cx="1161492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CEB370-2D59-488F-8808-13B5AD1E8ECC}"/>
              </a:ext>
            </a:extLst>
          </p:cNvPr>
          <p:cNvSpPr txBox="1"/>
          <p:nvPr/>
        </p:nvSpPr>
        <p:spPr>
          <a:xfrm rot="16200000">
            <a:off x="-2512460" y="4089661"/>
            <a:ext cx="5290458" cy="246221"/>
          </a:xfrm>
          <a:prstGeom prst="rect">
            <a:avLst/>
          </a:prstGeom>
          <a:noFill/>
        </p:spPr>
        <p:txBody>
          <a:bodyPr wrap="square" rtlCol="0">
            <a:spAutoFit/>
          </a:bodyPr>
          <a:lstStyle/>
          <a:p>
            <a:r>
              <a:rPr lang="en-US" sz="1000" dirty="0">
                <a:hlinkClick r:id="rId4"/>
              </a:rPr>
              <a:t>https://www.artsy.net/show/mass-moca-sol-lewitt-a-wall-drawing-retrospective</a:t>
            </a:r>
            <a:endParaRPr lang="en-US" sz="1000" dirty="0"/>
          </a:p>
        </p:txBody>
      </p:sp>
    </p:spTree>
    <p:extLst>
      <p:ext uri="{BB962C8B-B14F-4D97-AF65-F5344CB8AC3E}">
        <p14:creationId xmlns:p14="http://schemas.microsoft.com/office/powerpoint/2010/main" val="392710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eliver.odai.yale.edu/content/id/f78c34ab-5ef1-457c-b704-a59a1615d0f6/format/2">
            <a:extLst>
              <a:ext uri="{FF2B5EF4-FFF2-40B4-BE49-F238E27FC236}">
                <a16:creationId xmlns:a16="http://schemas.microsoft.com/office/drawing/2014/main" id="{7B458AFE-BA27-45E8-B168-05B0F70F67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8" t="1908" r="39336" b="3659"/>
          <a:stretch/>
        </p:blipFill>
        <p:spPr bwMode="auto">
          <a:xfrm>
            <a:off x="1175656" y="130492"/>
            <a:ext cx="3037114" cy="3548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d32dm0rphc51dk.cloudfront.net/J5WTs1fqC8zyQfW2Y5X86A/large.jpg">
            <a:extLst>
              <a:ext uri="{FF2B5EF4-FFF2-40B4-BE49-F238E27FC236}">
                <a16:creationId xmlns:a16="http://schemas.microsoft.com/office/drawing/2014/main" id="{E0493A77-1A5A-4B01-8859-C6E935818A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88" t="13553" r="11856" b="10914"/>
          <a:stretch/>
        </p:blipFill>
        <p:spPr bwMode="auto">
          <a:xfrm>
            <a:off x="6010486" y="174172"/>
            <a:ext cx="5936517"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5508784-3014-4D71-94DF-F6A086CFD993}"/>
              </a:ext>
            </a:extLst>
          </p:cNvPr>
          <p:cNvSpPr/>
          <p:nvPr/>
        </p:nvSpPr>
        <p:spPr>
          <a:xfrm>
            <a:off x="1175656" y="4087896"/>
            <a:ext cx="10145485" cy="2246769"/>
          </a:xfrm>
          <a:prstGeom prst="rect">
            <a:avLst/>
          </a:prstGeom>
        </p:spPr>
        <p:txBody>
          <a:bodyPr wrap="square">
            <a:spAutoFit/>
          </a:bodyPr>
          <a:lstStyle/>
          <a:p>
            <a:r>
              <a:rPr lang="en-US" sz="2000" b="1" dirty="0"/>
              <a:t>Sol </a:t>
            </a:r>
            <a:r>
              <a:rPr lang="en-US" sz="2000" b="1" dirty="0" err="1"/>
              <a:t>Lewitt</a:t>
            </a:r>
            <a:r>
              <a:rPr lang="en-US" sz="2000" b="1" dirty="0"/>
              <a:t>. Wall Drawings 630 and 631</a:t>
            </a:r>
          </a:p>
          <a:p>
            <a:pPr marL="457200" indent="-228600"/>
            <a:r>
              <a:rPr lang="en-US" sz="2000" b="1" dirty="0"/>
              <a:t>630</a:t>
            </a:r>
            <a:r>
              <a:rPr lang="en-US" sz="2000" dirty="0"/>
              <a:t>: A wall is divided horizontally into two equal parts. Top: alternating horizontal black and white 8-inch (20 cm) bands. Bottom: alternating vertical black and white 8-inch (20 cm) bands.</a:t>
            </a:r>
          </a:p>
          <a:p>
            <a:pPr marL="457200" indent="-228600"/>
            <a:r>
              <a:rPr lang="en-US" sz="2000" b="1" dirty="0"/>
              <a:t>631</a:t>
            </a:r>
            <a:r>
              <a:rPr lang="en-US" sz="2000" dirty="0"/>
              <a:t>: A wall is divided into two equal parts by a line drawn from corner to corner. Left: alternating diagonal black and white 8-inch (20 cm) bands from the lower left. Right: alternating diagonal black and white 8-inch (20 cm) bands from the upper right.</a:t>
            </a:r>
          </a:p>
        </p:txBody>
      </p:sp>
    </p:spTree>
    <p:extLst>
      <p:ext uri="{BB962C8B-B14F-4D97-AF65-F5344CB8AC3E}">
        <p14:creationId xmlns:p14="http://schemas.microsoft.com/office/powerpoint/2010/main" val="422319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newsdesk.si.edu/sites/default/files/imagecache/photo_pagewidth/photos/nmah_jeffers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8358" y="0"/>
            <a:ext cx="9555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5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omas Jefferson's Writing Desk"/>
          <p:cNvPicPr>
            <a:picLocks noChangeAspect="1" noChangeArrowheads="1"/>
          </p:cNvPicPr>
          <p:nvPr/>
        </p:nvPicPr>
        <p:blipFill rotWithShape="1">
          <a:blip r:embed="rId2">
            <a:extLst>
              <a:ext uri="{28A0092B-C50C-407E-A947-70E740481C1C}">
                <a14:useLocalDpi xmlns:a14="http://schemas.microsoft.com/office/drawing/2010/main" val="0"/>
              </a:ext>
            </a:extLst>
          </a:blip>
          <a:srcRect b="10793"/>
          <a:stretch/>
        </p:blipFill>
        <p:spPr bwMode="auto">
          <a:xfrm>
            <a:off x="2990989" y="408618"/>
            <a:ext cx="6210025" cy="30227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dave-beach.tripod.com/29f900f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099" y="4045522"/>
            <a:ext cx="3810000" cy="25812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16200000">
            <a:off x="8632302" y="2932234"/>
            <a:ext cx="933628" cy="215446"/>
          </a:xfrm>
          <a:prstGeom prst="rect">
            <a:avLst/>
          </a:prstGeom>
          <a:noFill/>
        </p:spPr>
        <p:txBody>
          <a:bodyPr wrap="square" rtlCol="0">
            <a:spAutoFit/>
          </a:bodyPr>
          <a:lstStyle/>
          <a:p>
            <a:pPr algn="r"/>
            <a:r>
              <a:rPr lang="en-US" sz="800" dirty="0">
                <a:solidFill>
                  <a:schemeClr val="bg1">
                    <a:lumMod val="65000"/>
                  </a:schemeClr>
                </a:solidFill>
              </a:rPr>
              <a:t>© Lon </a:t>
            </a:r>
            <a:r>
              <a:rPr lang="en-US" sz="800" dirty="0" err="1">
                <a:solidFill>
                  <a:schemeClr val="bg1">
                    <a:lumMod val="65000"/>
                  </a:schemeClr>
                </a:solidFill>
              </a:rPr>
              <a:t>Schleining</a:t>
            </a:r>
            <a:endParaRPr lang="en-US" sz="800" dirty="0">
              <a:solidFill>
                <a:schemeClr val="bg1">
                  <a:lumMod val="65000"/>
                </a:schemeClr>
              </a:solidFill>
            </a:endParaRPr>
          </a:p>
        </p:txBody>
      </p:sp>
      <p:pic>
        <p:nvPicPr>
          <p:cNvPr id="5" name="Picture 2" descr="http://newsdesk.si.edu/sites/default/files/imagecache/photo_pagewidth/photos/nmah_jeffers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222" y="4045522"/>
            <a:ext cx="3596505"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A9782C-3C11-41E0-A0B6-C36A5BE32E77}"/>
              </a:ext>
            </a:extLst>
          </p:cNvPr>
          <p:cNvPicPr>
            <a:picLocks noChangeAspect="1"/>
          </p:cNvPicPr>
          <p:nvPr/>
        </p:nvPicPr>
        <p:blipFill>
          <a:blip r:embed="rId3"/>
          <a:stretch>
            <a:fillRect/>
          </a:stretch>
        </p:blipFill>
        <p:spPr>
          <a:xfrm>
            <a:off x="1947156" y="2237510"/>
            <a:ext cx="8297691" cy="4045527"/>
          </a:xfrm>
          <a:prstGeom prst="rect">
            <a:avLst/>
          </a:prstGeom>
        </p:spPr>
      </p:pic>
      <p:sp>
        <p:nvSpPr>
          <p:cNvPr id="5" name="TextBox 4">
            <a:extLst>
              <a:ext uri="{FF2B5EF4-FFF2-40B4-BE49-F238E27FC236}">
                <a16:creationId xmlns:a16="http://schemas.microsoft.com/office/drawing/2014/main" id="{CA025CA0-63A9-4F57-AB81-79EE730B3993}"/>
              </a:ext>
            </a:extLst>
          </p:cNvPr>
          <p:cNvSpPr txBox="1"/>
          <p:nvPr/>
        </p:nvSpPr>
        <p:spPr>
          <a:xfrm>
            <a:off x="370114" y="314036"/>
            <a:ext cx="11625943" cy="1446550"/>
          </a:xfrm>
          <a:prstGeom prst="rect">
            <a:avLst/>
          </a:prstGeom>
          <a:noFill/>
        </p:spPr>
        <p:txBody>
          <a:bodyPr wrap="square" rtlCol="0">
            <a:spAutoFit/>
          </a:bodyPr>
          <a:lstStyle/>
          <a:p>
            <a:pPr algn="ctr"/>
            <a:r>
              <a:rPr lang="en-US" sz="4400" b="1" i="1" dirty="0">
                <a:latin typeface="+mj-lt"/>
              </a:rPr>
              <a:t>Provenance</a:t>
            </a:r>
            <a:r>
              <a:rPr lang="en-US" sz="4400" b="1" dirty="0">
                <a:latin typeface="+mj-lt"/>
              </a:rPr>
              <a:t> is a formal representation of the context and execution of a computation</a:t>
            </a:r>
          </a:p>
        </p:txBody>
      </p:sp>
      <p:sp>
        <p:nvSpPr>
          <p:cNvPr id="2" name="TextBox 1">
            <a:extLst>
              <a:ext uri="{FF2B5EF4-FFF2-40B4-BE49-F238E27FC236}">
                <a16:creationId xmlns:a16="http://schemas.microsoft.com/office/drawing/2014/main" id="{ABB8BC67-2FF2-4ADC-AD96-D370737A5059}"/>
              </a:ext>
            </a:extLst>
          </p:cNvPr>
          <p:cNvSpPr txBox="1"/>
          <p:nvPr/>
        </p:nvSpPr>
        <p:spPr>
          <a:xfrm>
            <a:off x="7761515" y="6513740"/>
            <a:ext cx="4430485" cy="246221"/>
          </a:xfrm>
          <a:prstGeom prst="rect">
            <a:avLst/>
          </a:prstGeom>
          <a:noFill/>
        </p:spPr>
        <p:txBody>
          <a:bodyPr wrap="square" rtlCol="0">
            <a:spAutoFit/>
          </a:bodyPr>
          <a:lstStyle/>
          <a:p>
            <a:pPr algn="r"/>
            <a:r>
              <a:rPr lang="en-US" sz="1000" dirty="0">
                <a:hlinkClick r:id="rId4"/>
              </a:rPr>
              <a:t>Pasquier </a:t>
            </a:r>
            <a:r>
              <a:rPr lang="en-US" sz="1000" i="1" dirty="0">
                <a:hlinkClick r:id="rId4"/>
              </a:rPr>
              <a:t>et al. </a:t>
            </a:r>
            <a:r>
              <a:rPr lang="en-US" sz="1000" dirty="0">
                <a:hlinkClick r:id="rId4"/>
              </a:rPr>
              <a:t>(2018). </a:t>
            </a:r>
            <a:r>
              <a:rPr lang="en-US" sz="1000" i="1" dirty="0">
                <a:hlinkClick r:id="rId4"/>
              </a:rPr>
              <a:t>IEEE Computing in Science &amp; Engineering </a:t>
            </a:r>
            <a:r>
              <a:rPr lang="en-US" sz="1000" dirty="0">
                <a:hlinkClick r:id="rId4"/>
              </a:rPr>
              <a:t>2018: 111-124.</a:t>
            </a:r>
            <a:endParaRPr lang="en-US" sz="1000" dirty="0"/>
          </a:p>
        </p:txBody>
      </p:sp>
    </p:spTree>
    <p:extLst>
      <p:ext uri="{BB962C8B-B14F-4D97-AF65-F5344CB8AC3E}">
        <p14:creationId xmlns:p14="http://schemas.microsoft.com/office/powerpoint/2010/main" val="143033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5F6361C-652D-450C-A9AA-28625B5E7D70}"/>
              </a:ext>
            </a:extLst>
          </p:cNvPr>
          <p:cNvGrpSpPr>
            <a:grpSpLocks noChangeAspect="1"/>
          </p:cNvGrpSpPr>
          <p:nvPr/>
        </p:nvGrpSpPr>
        <p:grpSpPr>
          <a:xfrm>
            <a:off x="3302806" y="342900"/>
            <a:ext cx="5586389" cy="6168646"/>
            <a:chOff x="1803382" y="1299921"/>
            <a:chExt cx="3946707" cy="4358064"/>
          </a:xfrm>
        </p:grpSpPr>
        <p:sp>
          <p:nvSpPr>
            <p:cNvPr id="4" name="Rectangle 3">
              <a:extLst>
                <a:ext uri="{FF2B5EF4-FFF2-40B4-BE49-F238E27FC236}">
                  <a16:creationId xmlns:a16="http://schemas.microsoft.com/office/drawing/2014/main" id="{34B533B2-0BAC-41A7-8B0A-CE1E0B243933}"/>
                </a:ext>
              </a:extLst>
            </p:cNvPr>
            <p:cNvSpPr/>
            <p:nvPr/>
          </p:nvSpPr>
          <p:spPr>
            <a:xfrm>
              <a:off x="1803382" y="3194481"/>
              <a:ext cx="3946707" cy="46903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 Use Provenance</a:t>
              </a:r>
            </a:p>
          </p:txBody>
        </p:sp>
        <p:sp>
          <p:nvSpPr>
            <p:cNvPr id="5" name="Rectangle 4">
              <a:extLst>
                <a:ext uri="{FF2B5EF4-FFF2-40B4-BE49-F238E27FC236}">
                  <a16:creationId xmlns:a16="http://schemas.microsoft.com/office/drawing/2014/main" id="{08A591AD-7E09-4DC7-ABD8-2707D6E717A7}"/>
                </a:ext>
              </a:extLst>
            </p:cNvPr>
            <p:cNvSpPr/>
            <p:nvPr/>
          </p:nvSpPr>
          <p:spPr>
            <a:xfrm>
              <a:off x="1803382" y="1299921"/>
              <a:ext cx="3946707" cy="461646"/>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Collect Provenance</a:t>
              </a:r>
            </a:p>
          </p:txBody>
        </p:sp>
        <p:sp>
          <p:nvSpPr>
            <p:cNvPr id="6" name="Rectangle 5">
              <a:extLst>
                <a:ext uri="{FF2B5EF4-FFF2-40B4-BE49-F238E27FC236}">
                  <a16:creationId xmlns:a16="http://schemas.microsoft.com/office/drawing/2014/main" id="{0CED2076-7E28-49D2-9488-7F65AB23348A}"/>
                </a:ext>
              </a:extLst>
            </p:cNvPr>
            <p:cNvSpPr/>
            <p:nvPr/>
          </p:nvSpPr>
          <p:spPr>
            <a:xfrm>
              <a:off x="1803382" y="5191458"/>
              <a:ext cx="3946706" cy="46652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Store Provenance</a:t>
              </a:r>
            </a:p>
          </p:txBody>
        </p:sp>
        <p:sp>
          <p:nvSpPr>
            <p:cNvPr id="7" name="Right Arrow 9">
              <a:extLst>
                <a:ext uri="{FF2B5EF4-FFF2-40B4-BE49-F238E27FC236}">
                  <a16:creationId xmlns:a16="http://schemas.microsoft.com/office/drawing/2014/main" id="{357A0F19-5989-41C4-BEEC-3241CBFFB048}"/>
                </a:ext>
              </a:extLst>
            </p:cNvPr>
            <p:cNvSpPr/>
            <p:nvPr/>
          </p:nvSpPr>
          <p:spPr>
            <a:xfrm rot="5400000">
              <a:off x="3223011" y="2346506"/>
              <a:ext cx="1107448" cy="2832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 name="Left-Right Arrow 10">
              <a:extLst>
                <a:ext uri="{FF2B5EF4-FFF2-40B4-BE49-F238E27FC236}">
                  <a16:creationId xmlns:a16="http://schemas.microsoft.com/office/drawing/2014/main" id="{63B0FA8B-9AD7-4852-8701-3EB45D716302}"/>
                </a:ext>
              </a:extLst>
            </p:cNvPr>
            <p:cNvSpPr/>
            <p:nvPr/>
          </p:nvSpPr>
          <p:spPr>
            <a:xfrm rot="5400000">
              <a:off x="3180644" y="4288317"/>
              <a:ext cx="1199735" cy="27567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grpSp>
    </p:spTree>
    <p:extLst>
      <p:ext uri="{BB962C8B-B14F-4D97-AF65-F5344CB8AC3E}">
        <p14:creationId xmlns:p14="http://schemas.microsoft.com/office/powerpoint/2010/main" val="389093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55785-123E-49BE-AE2C-705261EAED62}"/>
              </a:ext>
            </a:extLst>
          </p:cNvPr>
          <p:cNvSpPr>
            <a:spLocks noGrp="1"/>
          </p:cNvSpPr>
          <p:nvPr>
            <p:ph type="title"/>
          </p:nvPr>
        </p:nvSpPr>
        <p:spPr/>
        <p:txBody>
          <a:bodyPr>
            <a:normAutofit/>
          </a:bodyPr>
          <a:lstStyle/>
          <a:p>
            <a:pPr algn="ctr"/>
            <a:r>
              <a:rPr lang="en-US" b="1" dirty="0"/>
              <a:t>Creating provenance is a challenging software-engineering problem</a:t>
            </a:r>
          </a:p>
        </p:txBody>
      </p:sp>
      <p:sp>
        <p:nvSpPr>
          <p:cNvPr id="3" name="Content Placeholder 2">
            <a:extLst>
              <a:ext uri="{FF2B5EF4-FFF2-40B4-BE49-F238E27FC236}">
                <a16:creationId xmlns:a16="http://schemas.microsoft.com/office/drawing/2014/main" id="{5ADCEE2A-B14B-453D-BA11-5C43032A3858}"/>
              </a:ext>
            </a:extLst>
          </p:cNvPr>
          <p:cNvSpPr>
            <a:spLocks noGrp="1"/>
          </p:cNvSpPr>
          <p:nvPr>
            <p:ph idx="1"/>
          </p:nvPr>
        </p:nvSpPr>
        <p:spPr/>
        <p:txBody>
          <a:bodyPr/>
          <a:lstStyle/>
          <a:p>
            <a:r>
              <a:rPr lang="en-US" dirty="0"/>
              <a:t>How much information is needed?</a:t>
            </a:r>
          </a:p>
          <a:p>
            <a:r>
              <a:rPr lang="en-US" dirty="0"/>
              <a:t>How do you keep track of it?</a:t>
            </a:r>
          </a:p>
          <a:p>
            <a:r>
              <a:rPr lang="en-US" dirty="0"/>
              <a:t>How do you use it</a:t>
            </a:r>
          </a:p>
          <a:p>
            <a:r>
              <a:rPr lang="en-US" dirty="0"/>
              <a:t>Updating and versioning</a:t>
            </a:r>
          </a:p>
          <a:p>
            <a:r>
              <a:rPr lang="en-US" dirty="0"/>
              <a:t>Permanence</a:t>
            </a:r>
          </a:p>
          <a:p>
            <a:pPr lvl="1"/>
            <a:r>
              <a:rPr lang="en-US" dirty="0"/>
              <a:t>Horror stories </a:t>
            </a:r>
          </a:p>
          <a:p>
            <a:pPr lvl="1"/>
            <a:r>
              <a:rPr lang="en-US" dirty="0"/>
              <a:t>Neither data repositories, Git, nor containers solves all problems</a:t>
            </a:r>
          </a:p>
          <a:p>
            <a:r>
              <a:rPr lang="en-US" dirty="0"/>
              <a:t>Reading data provenance can be tedious but tools that use it can improve reproducibility and trustworthiness of data and code</a:t>
            </a:r>
          </a:p>
        </p:txBody>
      </p:sp>
    </p:spTree>
    <p:extLst>
      <p:ext uri="{BB962C8B-B14F-4D97-AF65-F5344CB8AC3E}">
        <p14:creationId xmlns:p14="http://schemas.microsoft.com/office/powerpoint/2010/main" val="136990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1A93263-4E99-471D-9BA8-C837D8BF43E3}"/>
              </a:ext>
            </a:extLst>
          </p:cNvPr>
          <p:cNvGrpSpPr>
            <a:grpSpLocks noChangeAspect="1"/>
          </p:cNvGrpSpPr>
          <p:nvPr/>
        </p:nvGrpSpPr>
        <p:grpSpPr>
          <a:xfrm>
            <a:off x="3302806" y="342900"/>
            <a:ext cx="5586389" cy="6168646"/>
            <a:chOff x="1803382" y="1299921"/>
            <a:chExt cx="3946707" cy="4358064"/>
          </a:xfrm>
        </p:grpSpPr>
        <p:sp>
          <p:nvSpPr>
            <p:cNvPr id="10" name="Rectangle 9">
              <a:extLst>
                <a:ext uri="{FF2B5EF4-FFF2-40B4-BE49-F238E27FC236}">
                  <a16:creationId xmlns:a16="http://schemas.microsoft.com/office/drawing/2014/main" id="{FFC16032-8BF6-46EA-8609-0E3015F7D2FE}"/>
                </a:ext>
              </a:extLst>
            </p:cNvPr>
            <p:cNvSpPr/>
            <p:nvPr/>
          </p:nvSpPr>
          <p:spPr>
            <a:xfrm>
              <a:off x="1803382" y="3194481"/>
              <a:ext cx="3946707" cy="469038"/>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 Use Provenance</a:t>
              </a:r>
            </a:p>
          </p:txBody>
        </p:sp>
        <p:sp>
          <p:nvSpPr>
            <p:cNvPr id="11" name="Rectangle 10">
              <a:extLst>
                <a:ext uri="{FF2B5EF4-FFF2-40B4-BE49-F238E27FC236}">
                  <a16:creationId xmlns:a16="http://schemas.microsoft.com/office/drawing/2014/main" id="{FA2A3721-C58A-4FB1-8998-AF48FE013DF1}"/>
                </a:ext>
              </a:extLst>
            </p:cNvPr>
            <p:cNvSpPr/>
            <p:nvPr/>
          </p:nvSpPr>
          <p:spPr>
            <a:xfrm>
              <a:off x="1803382" y="1299921"/>
              <a:ext cx="3946707" cy="4616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rial" panose="020B0604020202020204" pitchFamily="34" charset="0"/>
                  <a:cs typeface="Arial" panose="020B0604020202020204" pitchFamily="34" charset="0"/>
                </a:rPr>
                <a:t>Collect Provenance</a:t>
              </a:r>
            </a:p>
          </p:txBody>
        </p:sp>
        <p:sp>
          <p:nvSpPr>
            <p:cNvPr id="12" name="Rectangle 11">
              <a:extLst>
                <a:ext uri="{FF2B5EF4-FFF2-40B4-BE49-F238E27FC236}">
                  <a16:creationId xmlns:a16="http://schemas.microsoft.com/office/drawing/2014/main" id="{06AF57C9-5087-433D-A1F1-84F451CFC63E}"/>
                </a:ext>
              </a:extLst>
            </p:cNvPr>
            <p:cNvSpPr/>
            <p:nvPr/>
          </p:nvSpPr>
          <p:spPr>
            <a:xfrm>
              <a:off x="1803382" y="5191458"/>
              <a:ext cx="3946706" cy="46652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latin typeface="Arial" panose="020B0604020202020204" pitchFamily="34" charset="0"/>
                  <a:cs typeface="Arial" panose="020B0604020202020204" pitchFamily="34" charset="0"/>
                </a:rPr>
                <a:t>Store Provenance</a:t>
              </a:r>
            </a:p>
          </p:txBody>
        </p:sp>
        <p:sp>
          <p:nvSpPr>
            <p:cNvPr id="13" name="Right Arrow 9">
              <a:extLst>
                <a:ext uri="{FF2B5EF4-FFF2-40B4-BE49-F238E27FC236}">
                  <a16:creationId xmlns:a16="http://schemas.microsoft.com/office/drawing/2014/main" id="{8802ADD6-14D2-4F0E-8A4F-A4F2FC0AC2EF}"/>
                </a:ext>
              </a:extLst>
            </p:cNvPr>
            <p:cNvSpPr/>
            <p:nvPr/>
          </p:nvSpPr>
          <p:spPr>
            <a:xfrm rot="5400000">
              <a:off x="3223011" y="2346506"/>
              <a:ext cx="1107448" cy="28322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4" name="Left-Right Arrow 10">
              <a:extLst>
                <a:ext uri="{FF2B5EF4-FFF2-40B4-BE49-F238E27FC236}">
                  <a16:creationId xmlns:a16="http://schemas.microsoft.com/office/drawing/2014/main" id="{0ABCAA44-9398-4872-BA4A-71202CC3CBB1}"/>
                </a:ext>
              </a:extLst>
            </p:cNvPr>
            <p:cNvSpPr/>
            <p:nvPr/>
          </p:nvSpPr>
          <p:spPr>
            <a:xfrm rot="5400000">
              <a:off x="3180644" y="4288317"/>
              <a:ext cx="1199735" cy="275676"/>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grpSp>
    </p:spTree>
    <p:extLst>
      <p:ext uri="{BB962C8B-B14F-4D97-AF65-F5344CB8AC3E}">
        <p14:creationId xmlns:p14="http://schemas.microsoft.com/office/powerpoint/2010/main" val="2162275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4AF5-3BE9-47BC-9AAC-93EBA1BD8F99}"/>
              </a:ext>
            </a:extLst>
          </p:cNvPr>
          <p:cNvSpPr>
            <a:spLocks noGrp="1"/>
          </p:cNvSpPr>
          <p:nvPr>
            <p:ph type="title"/>
          </p:nvPr>
        </p:nvSpPr>
        <p:spPr/>
        <p:txBody>
          <a:bodyPr>
            <a:normAutofit/>
          </a:bodyPr>
          <a:lstStyle/>
          <a:p>
            <a:pPr algn="ctr">
              <a:spcAft>
                <a:spcPts val="600"/>
              </a:spcAft>
            </a:pPr>
            <a:r>
              <a:rPr lang="en-US" sz="4000" b="1" dirty="0">
                <a:latin typeface="+mn-lt"/>
              </a:rPr>
              <a:t>The </a:t>
            </a:r>
            <a:r>
              <a:rPr lang="en-US" sz="4000" b="1" i="1" dirty="0" err="1">
                <a:latin typeface="+mn-lt"/>
              </a:rPr>
              <a:t>rdtLite</a:t>
            </a:r>
            <a:r>
              <a:rPr lang="en-US" sz="4000" b="1" dirty="0">
                <a:latin typeface="+mn-lt"/>
              </a:rPr>
              <a:t> suite:</a:t>
            </a:r>
            <a:br>
              <a:rPr lang="en-US" sz="4000" b="1" dirty="0">
                <a:latin typeface="+mn-lt"/>
              </a:rPr>
            </a:br>
            <a:r>
              <a:rPr lang="en-US" sz="3600" b="1" dirty="0">
                <a:latin typeface="+mn-lt"/>
              </a:rPr>
              <a:t>Design principles</a:t>
            </a:r>
            <a:endParaRPr lang="en-US" sz="4000" b="1" dirty="0">
              <a:latin typeface="+mn-lt"/>
            </a:endParaRPr>
          </a:p>
        </p:txBody>
      </p:sp>
      <p:sp>
        <p:nvSpPr>
          <p:cNvPr id="3" name="Content Placeholder 2">
            <a:extLst>
              <a:ext uri="{FF2B5EF4-FFF2-40B4-BE49-F238E27FC236}">
                <a16:creationId xmlns:a16="http://schemas.microsoft.com/office/drawing/2014/main" id="{F467E775-1C6C-4988-9960-2D542FBE66CC}"/>
              </a:ext>
            </a:extLst>
          </p:cNvPr>
          <p:cNvSpPr>
            <a:spLocks noGrp="1"/>
          </p:cNvSpPr>
          <p:nvPr>
            <p:ph idx="1"/>
          </p:nvPr>
        </p:nvSpPr>
        <p:spPr/>
        <p:txBody>
          <a:bodyPr>
            <a:normAutofit/>
          </a:bodyPr>
          <a:lstStyle/>
          <a:p>
            <a:pPr marL="0" indent="0">
              <a:buNone/>
            </a:pPr>
            <a:r>
              <a:rPr lang="en-US" sz="3200" b="1" dirty="0"/>
              <a:t>Trust</a:t>
            </a:r>
            <a:endParaRPr lang="en-US" b="1" dirty="0"/>
          </a:p>
          <a:p>
            <a:r>
              <a:rPr lang="en-US" dirty="0"/>
              <a:t>Documentation: </a:t>
            </a:r>
            <a:r>
              <a:rPr lang="en-US" dirty="0" err="1"/>
              <a:t>provSummarizeR</a:t>
            </a:r>
            <a:r>
              <a:rPr lang="en-US" dirty="0"/>
              <a:t> (CRAN), </a:t>
            </a:r>
            <a:r>
              <a:rPr lang="en-US" dirty="0" err="1"/>
              <a:t>provExplainR</a:t>
            </a:r>
            <a:r>
              <a:rPr lang="en-US" dirty="0"/>
              <a:t> (GitHub)</a:t>
            </a:r>
          </a:p>
          <a:p>
            <a:pPr marL="0" indent="0">
              <a:buNone/>
            </a:pPr>
            <a:r>
              <a:rPr lang="en-US" sz="3200" b="1" dirty="0"/>
              <a:t>Traceability</a:t>
            </a:r>
          </a:p>
          <a:p>
            <a:r>
              <a:rPr lang="en-US" dirty="0"/>
              <a:t>Debugging: </a:t>
            </a:r>
            <a:r>
              <a:rPr lang="en-US" dirty="0" err="1"/>
              <a:t>provDebugR</a:t>
            </a:r>
            <a:r>
              <a:rPr lang="en-US" dirty="0"/>
              <a:t> (GitHub)</a:t>
            </a:r>
          </a:p>
          <a:p>
            <a:r>
              <a:rPr lang="en-US" dirty="0"/>
              <a:t>Visualization: </a:t>
            </a:r>
            <a:r>
              <a:rPr lang="en-US" dirty="0" err="1"/>
              <a:t>provViz</a:t>
            </a:r>
            <a:r>
              <a:rPr lang="en-US" dirty="0"/>
              <a:t> (CRAN) </a:t>
            </a:r>
          </a:p>
          <a:p>
            <a:r>
              <a:rPr lang="en-US" dirty="0"/>
              <a:t>Code cleanup and streamlining: </a:t>
            </a:r>
            <a:r>
              <a:rPr lang="en-US" dirty="0" err="1"/>
              <a:t>provClean</a:t>
            </a:r>
            <a:r>
              <a:rPr lang="en-US" dirty="0"/>
              <a:t> (development/GitHub)</a:t>
            </a:r>
          </a:p>
          <a:p>
            <a:pPr marL="0" indent="0">
              <a:buNone/>
            </a:pPr>
            <a:r>
              <a:rPr lang="en-US" b="1" dirty="0"/>
              <a:t>Reproducibility</a:t>
            </a:r>
          </a:p>
          <a:p>
            <a:r>
              <a:rPr lang="en-US" dirty="0"/>
              <a:t>Encapsulation: </a:t>
            </a:r>
            <a:r>
              <a:rPr lang="en-US" dirty="0" err="1"/>
              <a:t>encapsulator</a:t>
            </a:r>
            <a:r>
              <a:rPr lang="en-US" dirty="0"/>
              <a:t> (in revision)</a:t>
            </a:r>
          </a:p>
        </p:txBody>
      </p:sp>
      <p:sp>
        <p:nvSpPr>
          <p:cNvPr id="4" name="TextBox 3">
            <a:extLst>
              <a:ext uri="{FF2B5EF4-FFF2-40B4-BE49-F238E27FC236}">
                <a16:creationId xmlns:a16="http://schemas.microsoft.com/office/drawing/2014/main" id="{E9B1B741-6289-402A-A61B-2F80F37646DB}"/>
              </a:ext>
            </a:extLst>
          </p:cNvPr>
          <p:cNvSpPr txBox="1"/>
          <p:nvPr/>
        </p:nvSpPr>
        <p:spPr>
          <a:xfrm>
            <a:off x="2444234" y="6176963"/>
            <a:ext cx="7303531" cy="584775"/>
          </a:xfrm>
          <a:prstGeom prst="rect">
            <a:avLst/>
          </a:prstGeom>
          <a:noFill/>
        </p:spPr>
        <p:txBody>
          <a:bodyPr wrap="square" rtlCol="0">
            <a:spAutoFit/>
          </a:bodyPr>
          <a:lstStyle/>
          <a:p>
            <a:pPr algn="ctr"/>
            <a:r>
              <a:rPr lang="en-US" sz="3200" dirty="0">
                <a:hlinkClick r:id="rId3"/>
              </a:rPr>
              <a:t>http://end-to-end-provenance.github.io/</a:t>
            </a:r>
            <a:endParaRPr lang="en-US" sz="3200" dirty="0"/>
          </a:p>
        </p:txBody>
      </p:sp>
    </p:spTree>
    <p:extLst>
      <p:ext uri="{BB962C8B-B14F-4D97-AF65-F5344CB8AC3E}">
        <p14:creationId xmlns:p14="http://schemas.microsoft.com/office/powerpoint/2010/main" val="169260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t="-10000" b="-10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FC27BE-0E08-42F9-9163-BF4398650476}"/>
              </a:ext>
            </a:extLst>
          </p:cNvPr>
          <p:cNvSpPr/>
          <p:nvPr/>
        </p:nvSpPr>
        <p:spPr>
          <a:xfrm>
            <a:off x="-9265920" y="-4290923"/>
            <a:ext cx="11490960" cy="3970318"/>
          </a:xfrm>
          <a:prstGeom prst="rect">
            <a:avLst/>
          </a:prstGeom>
        </p:spPr>
        <p:txBody>
          <a:bodyPr wrap="square">
            <a:spAutoFit/>
          </a:bodyPr>
          <a:lstStyle/>
          <a:p>
            <a:r>
              <a:rPr lang="en-US" sz="3600" dirty="0"/>
              <a:t>Pair up with someone you don't know. Each person take one minute to describe their professional selves to the other person</a:t>
            </a:r>
          </a:p>
          <a:p>
            <a:endParaRPr lang="en-US" sz="3600" dirty="0"/>
          </a:p>
          <a:p>
            <a:r>
              <a:rPr lang="en-US" sz="3600" dirty="0"/>
              <a:t>Pair up with someone else you don't know. Each person take one minute to describe their non-professional selves to the other person</a:t>
            </a:r>
          </a:p>
        </p:txBody>
      </p:sp>
      <p:sp>
        <p:nvSpPr>
          <p:cNvPr id="5" name="Title 4">
            <a:extLst>
              <a:ext uri="{FF2B5EF4-FFF2-40B4-BE49-F238E27FC236}">
                <a16:creationId xmlns:a16="http://schemas.microsoft.com/office/drawing/2014/main" id="{49F8EEC7-FE73-48FC-AE7F-BF55B5DD22C9}"/>
              </a:ext>
            </a:extLst>
          </p:cNvPr>
          <p:cNvSpPr>
            <a:spLocks noGrp="1"/>
          </p:cNvSpPr>
          <p:nvPr>
            <p:ph type="title"/>
          </p:nvPr>
        </p:nvSpPr>
        <p:spPr/>
        <p:txBody>
          <a:bodyPr>
            <a:normAutofit/>
          </a:bodyPr>
          <a:lstStyle/>
          <a:p>
            <a:pPr algn="ctr"/>
            <a:r>
              <a:rPr lang="en-US" sz="6000" b="1" dirty="0"/>
              <a:t>Ice-breakers</a:t>
            </a:r>
          </a:p>
        </p:txBody>
      </p:sp>
      <p:sp>
        <p:nvSpPr>
          <p:cNvPr id="7" name="TextBox 6">
            <a:extLst>
              <a:ext uri="{FF2B5EF4-FFF2-40B4-BE49-F238E27FC236}">
                <a16:creationId xmlns:a16="http://schemas.microsoft.com/office/drawing/2014/main" id="{3A081E75-2E6A-4F8D-BFCE-D49D10865443}"/>
              </a:ext>
            </a:extLst>
          </p:cNvPr>
          <p:cNvSpPr txBox="1"/>
          <p:nvPr/>
        </p:nvSpPr>
        <p:spPr>
          <a:xfrm>
            <a:off x="53340" y="2228671"/>
            <a:ext cx="12085320" cy="1200329"/>
          </a:xfrm>
          <a:prstGeom prst="rect">
            <a:avLst/>
          </a:prstGeom>
          <a:solidFill>
            <a:srgbClr val="EAEAEA">
              <a:alpha val="40000"/>
            </a:srgbClr>
          </a:solidFill>
        </p:spPr>
        <p:txBody>
          <a:bodyPr wrap="square" rtlCol="0">
            <a:spAutoFit/>
          </a:bodyPr>
          <a:lstStyle/>
          <a:p>
            <a:pPr algn="ctr"/>
            <a:r>
              <a:rPr lang="en-US" sz="3600" dirty="0"/>
              <a:t>Pair up with someone you don't know. Take one minute to describe your professional self to the other person. Switch.</a:t>
            </a:r>
          </a:p>
        </p:txBody>
      </p:sp>
      <p:sp>
        <p:nvSpPr>
          <p:cNvPr id="8" name="TextBox 7">
            <a:extLst>
              <a:ext uri="{FF2B5EF4-FFF2-40B4-BE49-F238E27FC236}">
                <a16:creationId xmlns:a16="http://schemas.microsoft.com/office/drawing/2014/main" id="{3FDE231A-55CB-4255-9BA4-DB0903E6C2BB}"/>
              </a:ext>
            </a:extLst>
          </p:cNvPr>
          <p:cNvSpPr txBox="1"/>
          <p:nvPr/>
        </p:nvSpPr>
        <p:spPr>
          <a:xfrm>
            <a:off x="106680" y="4118431"/>
            <a:ext cx="12085320" cy="1200329"/>
          </a:xfrm>
          <a:prstGeom prst="rect">
            <a:avLst/>
          </a:prstGeom>
          <a:solidFill>
            <a:srgbClr val="EAEAEA">
              <a:alpha val="40000"/>
            </a:srgbClr>
          </a:solidFill>
        </p:spPr>
        <p:txBody>
          <a:bodyPr wrap="square" rtlCol="0">
            <a:spAutoFit/>
          </a:bodyPr>
          <a:lstStyle/>
          <a:p>
            <a:pPr algn="ctr"/>
            <a:r>
              <a:rPr lang="en-US" sz="3600" dirty="0"/>
              <a:t>Pair up with </a:t>
            </a:r>
            <a:r>
              <a:rPr lang="en-US" sz="3600"/>
              <a:t>someone else you </a:t>
            </a:r>
            <a:r>
              <a:rPr lang="en-US" sz="3600" dirty="0"/>
              <a:t>don't know. Take one minute to describe your non-professional self to the other person. Switch.</a:t>
            </a:r>
          </a:p>
        </p:txBody>
      </p:sp>
    </p:spTree>
    <p:extLst>
      <p:ext uri="{BB962C8B-B14F-4D97-AF65-F5344CB8AC3E}">
        <p14:creationId xmlns:p14="http://schemas.microsoft.com/office/powerpoint/2010/main" val="174376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fnewsads.thomasnet.com/images/large/027/274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616" y="312737"/>
            <a:ext cx="6489064" cy="440469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hQSEBQUEBQVFRUUFBQVFRcUFBUUGBUVFBYVFBUUFBQYHCYeGBkkGRQUHy8gJCcpLCwsFR8xNTAqNSYtLCkBCQoKDgwOGg8PGiwkHyQsLCwxLSkqLCosKikqLCwsKiwqLCwsLDAsLCwsKSwsLCwsLCwsLCksLCwsKSwsLCwpLP/AABEIAIoBbQMBIgACEQEDEQH/xAAcAAABBQEBAQAAAAAAAAAAAAADAgQFBgcBAAj/xABOEAACAQMCBAMFBAQKBwUJAAABAgMABBESIQUGMUEHE1EiYXGBkRQyobEjQlLwJDNicnOCkpOy0hUlNVPBwsM0Y3Si4hdDRFSDs9Hh8f/EABkBAAMBAQEAAAAAAAAAAAAAAAECAwAEBf/EAC0RAAICAQMCBAYCAwEAAAAAAAABAhEDEiExBEETUWFxIjKBkaGxFMFC0eEz/9oADAMBAAIRAxEAPwCwiu12vVY6zoFdFcpQrAOilqKSBREFAweCn0bimcS05Va1gYZWGcZ3oM8efjn8OldhH6Y/CnPk70GBMGkWBgUrRRHhzQ1VgfUUths9opDJTplps82+MfWhZrG9wmxpVpFgj4GismR8x+dLDEU0QSYQrXNNI880ZBkZphbGc9oTn302HDD6ipKfYUxW/wAds1g2ehsyGBPY0a7hJXA9RXEv/d+NGNyBjIO9Y1kd9mb9k0Xy9qei7X3/AEpvIRnPagwxYgLStNLTFddvSksewJWkEUX4n8K8UrAsXZHqPnToGmMRx0+FPod1FOmIzuK9ilaa7oogEYr2ml6KYXnG4IZFjmlRGcZUOcZGcdeg39T2rLcKt8DhplDBSyhmyVUkaiB1IHU4qM5j5hjso1klDNqbSFTGScEk7kDAx+NZ/wCI3Ek+3pJbSfpI0UMyH7rqzEYboTg7/Sq/xrmSe7K+e+oLkqAqqFzjOAB7h1rqhgumzrx9NdN8G321wskayL911Vwfcw1DPyNJhukkXVGyup6FWDD6isUHNNz9n+z+afK0hdOFyFH6obGce7NXLkHjltDZsryqjiRnfX7OdWFUr+1so6b0s8LirBPp3FWXfG+a6Vphw7iyXC64WDJkr0IwR6g7j1+dSC9K5uOSL2BslIxRC9JIoGEkV5a8TXoutFMAnHtUSlFK9inAQYrtexXQKAToFKArwFKAoGPKKKi0lRRkWgANEKdxxUCJafwpWQrYmKDDFvUYpwN+1LSOihKzJ2D8uvCOjaa8KlY9gJY6R9npwwzXsULDY1MPam8y4zUrEu1cmtwwwapHYnKVkKCKfwJ7IoU3Cz+rg/gabEsm2MfGjZkOLyMYHxqIMVOZZS3U11tIrWMBVaJcnp8KN5IpM2O1GwWNgTTmJMjbqK4i+6jW53oN7GRwQetEMe1GIrxb3VKygIRUiVaOooUgrGsCkeadqpAoCvp3xXftR9BTxEkxczfd+NELbb02abOM7YzR5egxTinQ499ULxV4bD5STEkTahGP5a7sQ3w3IPvx32u0kGpWXJGpWXI6jUCMj3jNY3zdyi9kyapBIsmrS2CG9nTnUD39odCavgScuTq6ZJz5r+yv1NcH5OurpNcMfsdmYhQcddOdz8qhh7+nevoG1QJGqx7IqqFA6aQNsfKurNkcEqOzqMzxpV3MN4xwCe1YCeMrn7p6q2OuGG3y61H1sniAitw+XX+rpZc9n1ADHxBI+ZrG6bFPXG2PgyvJG2bVyotutrEtuVwVVj7SlyzAFi4H62dvlUywrOuQuTQwiu3kIwxZEVepRivtMexx0A+daOFHUV5+VJS2dnDlSUtnY2kgzXgmMZ7Ud6E1TJgJDvSrfrSmTY02abSKyCx8RXCKYjiHurv+kB76oIMKUKSKUKUYUKWBSVoiisAUq04RKTElOUSlbMEgSpCFKbwJT6JayJSYRFoqpkVxFoiCsTAr1wev5j1rzrRpI8j4dDQQ2am0OpAyleI2+lF8s1516D3/AJVox8zSl5ClGBXhXTSgKoTEFaDcW4YYPy93wpyRSSKAbK49swfTjfP1pwtq2+U6U44psVI67/hj/wDNDg4gw6759aw1nBan9g0CWL+SR76sCjbNckiB67igayEjtGbcDb6fnS0snyPZPz6fWpkClEVgWROKUE9BTiW2JJIoGnNI9h0xBShMKkEkCrSH0sPQ0LCN4LcNkH0pM/DCPu7+7v8A/unVom5+FPAKePAr5K4RS4ZMH3VMzWKtuRg+o2rJ7/xFeK+dHixDG7Rsmxk9lsF9XTO2dPTHfvVYQlPgfHjlkvSaXisp504bxG4kdpoj5MRcx6dOjQP11GdTEgZ9fhVt4j4j2ccbeVL5rhcooRwC2PZDMRge/wCdUDl/j95JdMyPJIziSRo9XsuVRiBpOwGdI2+Aq+GEo3KvudODHONzr7lZq3cA8RpbeMRyIJVUYUlirKB0XVg5A+FNbbkK7ljMpQKTuqudDPnqQvRfniq8kLE4UEn0AJO3uFdj0T2e53Pw8qp70TnM3OUt5hWASNTkIuTk+rMep+gqEtrZpHVEBZnYKoHck4Aotlw55ZlhRf0jsFAb2faPY56VboeSL2yuYJYlEpDLkxnZSdmV9WMKQSNXTftQco41SNcMa0rYneR+BX9rKY58C30sca1cBu3l4OVyevb51dWjpxihspry5z1u2ebKbm7YBloEsoXrTspTC6GW+FKLZ5znGOnWo68b2qlAv5VFXDZY00TMEp9a45HavGkmnFF4pQFcQUUCgMeAosa0kCjRigYPGlHUUiMVTfEXjk9u0AgkKalctjG+CuOoPqa0YOcqRSMHJ6UaBBT+JaweLnDiJUus0xUdWCAqO+7acCp/lTxUmWVEvCJI2IUvpCumTgMdOAy+u2cd+1XfTySNPpZ1apmwKKVmqT4pcbntbaFraQxs02klcHI0Mcbg9wKzVfEHiJ6XMh+Cof8AlpYYJTVonj6aWSOpNG+q51b9PSlsazfws5hurqeYXUruEjVl1ADBLYJGAO1MfETxHmWd7azby1jOmSRcamcfeVT+qB0yNyQaR4JOelAXTy16DUhJv7q73rAI+O8SjQTCW7CHcOxkaM/NsqRWu8s31zJw0TXRHmtG7qVXSdGkmMsOmo41bAbEbU88LguTZeneNXaLGKUtfPq+IfEDj+FSb47J/lp9wrnniLTwq08pVpYww0rupdQR930Jp300vNFH0U13RuppDUo1k/iTz1PFeeTaSmNYkAfSFOqRvaOcg9FKj61CEHN0jnxY3klpRonEF1Oo9B+f/wDKXFaA7fjWc+G/N09zdtDdSmQuhMZYKMMm5UYA6qSf6tapbw4+tDJBwdM2TG8ctLFRpgADtSjWBXPiDxASuFuZNnYAAJ2YgAezS35+4nC482aRT10yxKM/1WQVf+LLzR0/w5+aN5Arpqpcgc7/AG+JhIoWaLGsL91lbo6g7jcEEdvnQee/EJbH9FEA9wwzg/djU9GfG5J7L8z2zHw5atPc5/Cnr0VuW5pNOabB+pNYHe87XszZe5l+CN5YHwVMCrZ4Zcx3E90YppmkQRM4D4Y6lZAPaO/6x2zT5Omko6rOl9LKEdTZqEWNy3yFJkVSPZ2NZBzhzleRX1xHFO6okhCqAuAMA9x761/gw12sDNuzQxsT3LMikn45NRnhcYp+ZPJjeNKT7iUk9djT22fK/PFZb4ncxXNtdRpBKyKYQxAC4J1uM7g9gPpVm8OOMyS2aPO5dmeQFjjOzYHQUfCcYKb4YJ4moKZcMVg3ifPG3E5vKXGnSsh/akVRqbHbbC/FTVu8WDe+ZGLfz/IMftiEPjWGOdZQZ6adjtWU3ELKSJFZW64cEHfuQd67enx18VnV0mKvjstvB/C28uIBMPLjDDUgkZgzA9DgKdIPbNQKNPY3RyDHLE2GU9CO6nGxUjHyIIrbuX+erOW2RzNFEVRQ6SOqFCoAIweo22I7VkPP/HY7u/klh/i8IinGNQQY1495zj3AU2Oc5ycZLYfFknOTjNbFztfFC3ldFaKVMlVz7DAEkDffON6Fc8Ni4IDKQ8zTPoU+yulR7TKW9/XpvpHTFNbLkiztLaC74lJL+k8siJFxhmGsKce02AMnGKN4lc8Wt1apFbnzGZw+rSyeVpyOjAZJDEY6Yz7qlpTlUE67kvDjqqCel8j57SyeROK/aFXSpcRlkBkkjUgBgTkN0BA9B60x8OOa5p7iVLmYtqQMgcgYbWMqnybp7qqHLvJN1e+1AgCA4MjnSme4BwSx+ANSHF/C+9gQvpSVVGT5TFmAHfSQCflmncIU4uW/6K6IJODlv+jUuJ8021vKkU0qq7kDG5056GQj7gPv9fTepVlrGuU+VpGniuL1fLtw3mF53WPWQMrs5DMCwGT6VrEXMVs5wlxCx9BKhJ+AzvXLkxqG0d/M5suNR2jv5h3FMnj3qQkWmsq1EkgDbj41FT25BORUo+ciiMuRvTRYaIA1zFP7jhxG67+7vTF1IO+3xqgoVRSxSRShQGFqKMgoa0RaBhzFWf8Aix9+3/my/mlaBFWf+LP37b+bL+aVTB/6I6MHzoL4e8321naSLcOdRlZgiozFl0IPTTuQRuao8dubi40QpvLIQiDtrY4X4AH6CnScAZrE3SZKpMY5B+yCqFH+GWIPxFXHwg4pbrM0UkaCds+VKfvMMe1Fk9DtkYxncdhntdQ1SW50SrGpTjuyZ8ZkxZW464nxn1xE4zVN5D54Xh3naomk83y8aXC40a+uRv8Af/Crp41f9kg/p/8ApvVN8P8AgVnc+d9ukCafL0ZmWLOrXq69ei1LHXg/FwRxaf4/xcf9NQ5L56XiBlCxNH5QQnU4bOvV0wNvu/jWM858PeG/uEkBBMsjgn9ZHYsrD1BB/Oto5R4HZWxk+wyBy4XWBMsuApODgdN2Nc4nf8Oup3tLnynljwMSYU5YAkRybe0M7gEGowyKE24rYljyLHkbinRTOA+MIWNYruDIChC8RG6gafaibbp6HHurQoeKxXNm8luwaMxSAY2wQh9kr1Uj0rJvEjlS2szGbZzmQtqiLayoHRweoGdsHPuqT8JZG+z34/U8tT7tRSUH8APoKpPHBx1xDlxY3DxIbFD4BxEW9xBMQWETo5UHBOnfAPatX4V4vpPPFCLeRTLIiZMqkDUQuSMbjesp5fto5LmBJjiN5EVzq04U9TqPT41rHDOUOExzRyRTrrR1ZB9qRssCCo0998bVXNo/yRfqfD/yTbouvEuILBDJM/3Y0Zz79Izj59PnXz3wu1e/v0VydU82qQjsCS8hHwXV9K0vxj435dtHbqfambUw/wC7jIO/xfT/AGTWYcu8xPZTedEqM+llHmAkDVjJABG+Bj5mkwQag5Llk+lxtY3JcvgUGewvsj79tP8AUI35Mv8Air6Ns7hZER0OVdVZT6qwBB+hr5t47xxrudppFRXYKGCZAOkBQcEnfAH0rX/CHjfnWXlMfat30f8A029pD/iX+rQ6iLcVJ8m6uDcFJ8rkxuRwLkk9BMSfgJMmr94oc7Wt3AkVuTIyy69ehlCgBgQCwBOcjtj2aoE0eq4ZT0MxBx6FyKd8c4M1ldtFKoby3BGrIWRM5U7HOCNjg7b+ldDinJN8o6pQjKUW+UXXwWsW824mIIjEax59WLByB8Av/mFUPiN491cvI27TSk7/AMtsKPgBgfKt75S4nbzWaPaqscYGDGoA8tttSEDvv175B71g3GOHva3UkZ2aOQ6T7gdSMPiNJqWKWqcr5I4Z68km1TNv4Dy7FaRLHEozganwNTt3Zj1+XQUYcGhWfzkQLLoZCyjGpWIPtAdTlRg9aiOB8/208QZ5Uikx7aSMEw3fSW2ZfSnlhzXBPc+Rbv5jaGdmXdBpKjAb9Y+12226150o5Ld2cbU7d2ZDz0P9Y3X9J/yrVy4f4wJFDGn2dyY40QnzFw2hQucY91U7nsf6yuv6T/lWtP4N4dWElvC7wZZoo2Y+ZKMsyAk7N6mvQnoUI60dmWWNQjrVma8881rxCdJVjMemIR4Zg2SGds5AH7X4VoXhl/s5P6SX/FVI8SuAQ2l0kduulWhDkZZsku4z7RPZRV38Mv8AZyf0kv8AjqeevBVcC5tPgrTwXy1lyvvGxrPfGmwi8iKYg+drEakfrJhmYN64xt6avfV2t5dJ93emvNfKkN/EqTF10EsjIcEEjByDkEY9a5sM0pJs4cUlCakzB+DcuXF2WFtE0mjGrBUBdWcZLEDsfpXuN8vz2cipcIUYgMpyGBH8lhsSD19K33ljlyOygEUWTvqdz953PVj6dAAOwFPOJ8JhuE0XEayKCGAcZwR3Hp+4rqfVfFxsdb634uNvyV3h0EfFuGwm6TJcbkeyyyKShkjPbJBPpvisYk4QPtptlYkfaPJDEYOPM8vUR6962PxA4beyQxpw46V9oSKjJEdOF0BWJGF6jAI7Vj3FOEXFlMnnqUk9mVdw2cNkHUpIPtLvR6fvT57eRTpnadPnt5H0RZ2aRIscYCoihVA7AdKrHP8AzuLGMLHhp5ASgO4RenmMO++wHcg+lSnLPNEV9CskRGvA8yPPtRt3BHXTnoeh/LKOJx/6Q460bk6WuPK+EUOQQP6qN8zXPix3J6+xz4sdyevsMU4LcXg+1Xk6xRsSBNcsfbI6iJBu2PRQBRrXkmO4JWzvIppFUtoaKWLIBAyGYEdSPrS/E3iiS33lxY8u2RYVC/dBXJcL7gTp/qU05E5lSyuvMlRmVkKHTjK5ZTqAP3vu9Nq7fjcNS+x3fG4al9iR4Dzbc8Nn8i7DmNSA8b7tGD+vEfTvgHB7eta0jq6hkIZWAKkdCCMgj5VS/E22hurBLyBlfy2UB17xudJU9wQxU4O439adeFt+ZLDS2/lSMg/mkB1Hy1EVzZEpx11T7nLkSlDWlT4ZaGShkUdxQjXOc4IikMoPUD50RqTTBIUUtaQKItYARaKtDWlg0GZDiKqzz3yrNeNCYNHsK4bU2n7xUjGx9DVmip3HQjJxlaHjNwdohuROVXt7OWC7VGErsSqtqBRkVSCcD0NU658JLxJmNu0ZVXzG5kKPgHKkjTsw2+Yq33niZZQuULs5BwTEmpQe/tEgH5ZqxcD4/Ddx67dw4Bww3DKfRlO4ro15I3KuQeJlg3OufQrHNnLd7fWEEbiITxyZkPmewwCMusHTsTkZGNt6pg8Ib49of73/ANNbYBXJJAiMx2CgsT12UZO3wBpFnlFUhIdTOO0aKL4bckXFjNM1x5YEkaquh9RyGzuMCq3zD4R3Ykd4XW4DsWJZhHISxySwb2ScnqD8hV4XxU4cf/fkfGKX/LU9wzjUFyuq3lSQDrobJH84dR8xW8TLGWpr8FHlywk5tc+hi9l4U37tho0iHdnkQ4+SEk1qHAOVEs7N4IjqZ1cu521uy6QcdlGwAp7x7mWCzVWuXKhyVXCs2SBk/dBxtUGfFHh/++P91J/lp3PJkXGws8mbMuNvRFCHhFfYH8T0/wB7/wCmnfDPCe9jnidhDhJI2OJcnCsGOBp9BWk2XNttJNFEHOueMSRAowDIVLKQxGM4Vtuu2KnaMs81sxpdVlWzX4Mv545Dvr29eZfK8sBUjDS4IRfUadiWLH51aOV+VUtbSKKRI2k6yEqrZdjkgEjJA2A+FSl7zHBHcR2zsfOlGUUKzbHIySBhR7LdfSoWTxJsI5GWSZgyMykeVIcFTht9PqDSapyio0Tcss4qCW3ogvO3Ja3doUgSNJQyuh0qgJGzKWA6FSfmBUD4fckXtjd65fK8p0KSaZMnb2kYDSM4Ix8GNWjg3PdndSiK3kLOVLYMbrsvU5IxT7hvMMNxJNHCxLQNpkBVhpbLLjJG+6npQ1TjFxaNryRi4NbeplJ8KL3z9f6HHm6/43fGvV00+lXXxG5Q+2xK0WkTIfZLHAZCfaRj+I9+fWrhI2FJPYZql8S8QbSByssup87iNS+n3EjYfDNbxckmmluhllyZJJrleRAcm8qX9lPk+UYnwJVEvUdnUafvDPzGRVj5t5LivlBJ0SqMLIBnbrpcfrL+IpfBuebO5YJHLhzsFkBQk+i52J9wOal7y8WKN5HOFRSzHBOAoyTgdalOeTXbVMac567apmO3fhjeo2FRZB+0kij8GwRVt8NuR7m1uGnuAiqYmQKHDNlihz7OQBhT3qZtfEWwZsGfT/OjkH46cCrVZ3KyIHjZWVslWUggjPYj4VaWbK1UlX0Gy58mnTJfgy3mzw0u57yeaPytEj6l1SYOMAbjTt0rTOEW5jhijbGpIo1bG4yqqpwfTIr1nxBJgWjOQryRn3NGxRh9R9CKcoPa+VJPJKSSfYhkyyklGXYoHiLyNc3tzHJb+XpWEIdb6TqDu2wwezCpXk3gklrZrFNp1h5CdJ1DDNkb4qzcP4gk6a4jldTrn1MbtG3yypqtcS8QrBJHRpiHRmRh5UhGpSVO+nHUUJOc46EuBlOco+HXBNCnNtJuFJ+Hx9KrfCudbS4lEUEhZyCQCjrsoydyMdKkOHcXjm1+W3tRSNG47qyEjcehxkHvUdMo8oWUGuUWHFezSIJdS5+R+NR8/MkCXP2ZnIl8sy6dLEaACxOrGOinanSb4IpN8Ei1ZL4szyz3cNrHEzaV1JhMmRpOug/sgAZ7ZznpVu/9qnDu0zf3Uv8Alpxwvnqzup1igkLOQxAMbrso1Hcj0H4VWCljerSdWJTxvU4sye45Zu+GSw3E6YRZIzrRww6hihIOQcKR6HHenN/cCx44ZjvH5/nAj9aGfLFl9fZdvmK1fm/l37batAGCEsjBiNQBU56Z9CR86rfHPDMzWEEYkDXNuhRXPsrImSREfQDICk9Mb9drRzqXzex0xzqXz+xmnH+XpILoxKC4kbMDLuJo3OY2Q98ggfGrNL4N3WkFJIScDUpLLpbAJUNgg49ajeGc1XfDXEM0QYRklY513jJ2Ywv1UEE9Mg5qZu/GiYpiK3jRv2mdpMe8Lhfxqsnl2017lZPNtpr3GPGuHHh3DGtpivn3Uyuyq2oLFFjB+bD98VbfCzh5jsNTbedIzj+aAEB/8pPzqh23CZbljecSdkgzlpH2eXHSK3TuT0GBgCtV5V4/DdW6tbjQEAQxbZj0jCjbtgbHv8jU8zahXO+5LM2oVzvuSUlBajSmg4rkONCDSDSzQzTDEOKWtCBoimsAMtEUUNKMgpQhYhQuPxu1nOsOdZicLjqTg7D34yKcRiqd4jc0ywaIIGKF1Lu42bTkqFU9uhyRv0pscXKaSHhFykkiocmz2aSyf6QTUhjOjZjhhvjC76iNgex+tWDwfjf7ZM6AiIRENnpkspjUnoWwGP19ag25JlawF4jB86mdRuVQEgsW7nIJI7D50uz57njs1toVCMG2kQYYrkHTpA3cnbV1I26716E1qT0+3sdeReImob3s/Q3jzh070Dirfweb+hl/wNTDl+SZreNrpVSYr7ar+GR2OMEgdDTnip/g83p5Un+Bq8t/NR5KVOipeFvCoZeGL5sMbkySgl40Y4BGBkjNNucuVBYj7dw79C8RBkRc6GQkA+z2GSMr0IPYipDwlb/ViD/vZfzFOfEniIi4fMHwDIPLQZGWZiM7e5QTXRcvGaXmdTnJZml3ZXvEPiSz23DZtgskquQegBVdQOew3Hyq1Q3fDskl7L3b29Ubmrhhj4fwqOQb61DA7Y1gEqf7WKuieGlh+tbjP8+T/NVJaVFL3FloUY23349yM8S7DTBbX1rpzauhUpjSYmIK4xtpDaem2HNXWw4ik0CTIfYkQOCewIyc/DcH4UKXhEbW5t9OIjH5WNzhNOkAZ9B+VZRFzK9pw664e5PnpMYI8dTHKTrK/Rsf0q0ij4kaXb9MEI+LHSuU/wAMnuSs3vELm/b7uryYM9lwASPggX+8NN+Q5rVbjiH2owA/aTo87y+muXOnX8ulXXk/gItbWKPuq+173b2nb+0SB7gKo/JPK9td3HEDcxCQpcsFyzrgM8ufukegptSery2KKUZa322W3kX/AIZNZs/8GNsXwT+hMJbTtn7m+OlVbw4H8P4r/wCI/wCpPVl4PyfaWsnmW8IjcqVzqdvZOCRhmI7Cq14cf9v4r/4j/qT1NVplXp+yarTOvJc+488SuMSqsFnbHEt4+jV00x5CnftksBn0DUTgXKsFmoRI1Lj70jKCzH1yeg9ANqjPEOT7PxHh12/8UjlHP7O+c/2WY/1DV7kiVwD17gg9QdxgjqKWdqCS7mk9OOKXD/ZVOYOT4bxCpRVl/UkUBWVu2oj7y+oPy3qE4Nxh5uE30Vxkz20c0TknJI0MFJ9TlWGe+nPetCISNWYkKqglmJ6KNyST0AGay/l/Mtpxm6Awk4m0e/Akc/g602JXHfs0Njk5Rd9mv2WHkTg8E3CoPOhifKyZLIpP8Y4zqxkfHPamPhlciJL8Ixa3hmZoyTkaQHJwfeqofnnvUbypyL9qsoXku7gI+r9CjYQAOykDJI3xnp3qyc0WcVhwieO3XQujQN8lmlIQszdzgn6VSVW43dv7bjSrU4Xdv7blZ8KOOss7wzZAug08RPdwWD4+IVv7urnzzx37JZyOp/SOPKi9db5GR8Bqb5VVOLcDaHhVjdQjE1mscp96SkO4PuDMD8C1OPtq8V4pB5e9vaxrO/oZHAYKfeDpX+o9aSUpa+3f6f7DOMZz8Tt3+n+9h74R3BFpLC+Q0E7qQeq6gDg/1g9RnJ89st7xP7UYBm5OjzvL/wB5Pq06/wCrnHuqQ5YbyeNcQh7ShZ1+OzH/AO6fpUTyry5b3d7xL7TGJNFydOWYY1ST5+6R+yPpRdfE33phdXNvhpPb1LpDPZs4+zG2L4P8V5WrHf7m+N6y60+0x3l7c2vteRO/mx7+3GzyE7dwNPxHUdK1PhfJVnA/mQRCN8FdQZzseuzMR2qseHtpqveJjPS49Ov6SapRaWprfjn3FxzUVJrfjn3LXyhx6O7hMkR2yNSn7yNjdW+nXv1quXIzzNGD/wDKH/A9C4/wCXhkxvuHAmP/AOJg7Fc5LqB0Hfb7p3G2RTXhXG47vj8M0JyrWh2PVWCPqVh6imjBK5R4pgjBfFKPFP6eg88XOHRR8PUxxRofPjGUjVTjS+2QOlXGDhsSBWSKNWAG6xop3GDuBnvVW8ZP9nL/AE8f+GSrnEPYH80fkKnNvQvr/Qlvw4+7/oWK6DSFpVQJjTidokgVZERwTjDqGH0IoEHLVrG2qO2gU+oiTPyOKeyKCy5OMZIHrRCaKbQU3wVfnjlGO9jVmYo8W4cDUdHV0099ht7wOxNZFHzdNEw+yHyI1xpRcHV75mI/Sse5O3oAK+gHNZB4kcl+Sxubdf0TH9IoH8WxP3gOyE/Q+4iuzp5r5ZHZ0818kvoXjlnmVL2EOuzrtIn7LY7fyTuQf+INSzVg/L/HZLSdZY9+zL2de6n/AIHsa3CyvVliSRM6ZEVxnrhhkZ9+9LlxaHtwLmxaHtwEahNRGpnc3Ok4FSIEYpoimhLRVoBDx04SmyUdDQChwlQPO3JRvVR4SBLGCoDbK6k50k9iDnB95qfhG9SMIpoNxdoGtwdoxuDw24gToKBFJ3LTLo+OFJJ+lSd/4QTqsZt5UkbB8zUfLCt2KHfI+O+301pKKIxVn1Ewvq8l9iD5Tju1h0XwQumAsiuHLr/LGPvD17/HrJ3lsXilVerI6jtuVIH4mjyEL1NOIBtkb5qEpW7OVu3ZmXAeW+M2sAhg+yquScswYgt13wfyqW4X4dyPOtxxOf7TIm6INo1IORscZGd8AAeuavWK9TPNJlpZ5O6pX5FL8ROW57pbf7ME1RSmQ620joMfHcU1MnHfSz/f51fHGRQQK0cm1UhFlaSjSfuA4c8nkx/aNPm6F8zR93Xj2tPuzVU4ryaJuLwXOPY06pPfJFgR/UEf3VXArQ1b2wPj+VBScd0LGbi20OxWbcP5c4razXLWgttM8zP+kYMcanK7dtmrSM1zNCM3EaGRwv18ys8vtxTzx9uFv5Ols+V97V+r8qgLfl3iltdXUtoLfTcTM/6RgTp1uy7dtnNaLmvaqZZGuyGWVq9luVy04RPd2ksPFliJZvZ8nbSoAKsD2cNqqvW3C+K2P6K0kiuoF2RZfZZB+yMkY+AYj3Cr5d3WBt1/L30K1Xassj8tgLK12VeXYpFxy/xO/wDYvZI7eDOWjhwWcDfBwTn5tj3GrPe8AVeHyWtsoUGGSNAT+sykZZvUk5J99TArxrPI2aWVuvQgOTuFvbWkMMuNcYfVpOobuzDB+BFNvEDgc15bJDBp3lVn1Np9lQ3T1OSD8qsKdT9KXmgpvVqMpvVr7iHtlMZjYZQpoI9V06cfSoLkblQWMMikhneRiW9UUlYh/Z3+LGp4tRF3/f40NTqhdTSrzKvecuzf6Xiu4wvl+UY5cthukgGF79U+lQdvy9xO2ubqS1FvpuJmf9IwJ065Cu3bZzWjUkmmWRodZmtqXFFZ4BLxMXC/bRb+SQwPl/ezg6ce7NE5P5bmtrm+klC6bibXHpbUdOuVvaHbZxU1cHcfv3p7HJkA+v7mg58+oryN2qW4smqZZ8hLb8VS6tgBCyyiROnlsyHBQfsE9ux93S416ljJxugRm43XcrfiLy/LeWgig0lxKj+02kYCuDv/AFhViiGAB6AD6ClBq53oOTpIKk2tIjNdzSZtt/rSFfPQ0gbOyH2h7Odjv6V1zQSx1d+h29a5JL61goU7UyukDgqwBVgQQRkEHYgj0xRJJaEh7/v+/SmQyM64p4aCJjJCHnXV7MA0od+geUsCUHuGo+o61b+W7SaO3UXJBkJZiF+6gONMa42AUADA2/OpYmkMau8kpKmVlklJUxDtUPNJliakLx8DHqai2O9KSZ5VoqCuLSxWaGQtRRVoa0RaQYeWy0+jNNIelOVpiEtx1G1GD4FNITRZTt8xSsSjwTJy3X8vdTy26fOm6dKPB3qS5GlwGr1crxpiYiVtqDgHcUV6b46/GlbplIq0BlmIOKDG51g++nM1CXrW1MXSOw9e1UPua7TgF66b3FzjYdfyoz9KYtQboyQNwTT1HAAFNhTgUFIOkIJBXGmFJFeNHUDSCR+570oyivVwihrHo9mnCuO379KBjauEUdQGhxq/f6UguKbNSCa1i0HkNEs36imLNRrI+0fh/wAaICRJrmaRmu1jCs0IS5Joj/v+NM7agx4j4GgkgHpShQO1BjBGkFN5zkHvRe1Bl6imSNxwMcEmjYxRGFDamodOxBNIY0o0M0wwG4j1D8qimGDg1Lt3qLvPvn9+wogZ/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AAAQABAAD/2wCEAAkGBhQSEBQUEBQVFRUUFBQVFRcUFBUUGBUVFBYVFBUUFBQYHCYeGBkkGRQUHy8gJCcpLCwsFR8xNTAqNSYtLCkBCQoKDgwOGg8PGiwkHyQsLCwxLSkqLCosKikqLCwsKiwqLCwsLDAsLCwsKSwsLCwsLCwsLCksLCwsKSwsLCwpLP/AABEIAIoBbQMBIgACEQEDEQH/xAAcAAABBQEBAQAAAAAAAAAAAAADAgQFBgcBAAj/xABOEAACAQMCBAMFBAQKBwUJAAABAgMABBESIQUGMUEHE1EiYXGBkRQyobEjQlLwJDNicnOCkpOy0hUlNVPBwsM0Y3Si4hdDRFSDs9Hh8f/EABkBAAMBAQEAAAAAAAAAAAAAAAECAwAEBf/EAC0RAAICAQMCBAYCAwEAAAAAAAABAhEDEiExBEETUWFxIjKBkaGxFMFC0eEz/9oADAMBAAIRAxEAPwCwiu12vVY6zoFdFcpQrAOilqKSBREFAweCn0bimcS05Va1gYZWGcZ3oM8efjn8OldhH6Y/CnPk70GBMGkWBgUrRRHhzQ1VgfUUths9opDJTplps82+MfWhZrG9wmxpVpFgj4GismR8x+dLDEU0QSYQrXNNI880ZBkZphbGc9oTn302HDD6ipKfYUxW/wAds1g2ehsyGBPY0a7hJXA9RXEv/d+NGNyBjIO9Y1kd9mb9k0Xy9qei7X3/AEpvIRnPagwxYgLStNLTFddvSksewJWkEUX4n8K8UrAsXZHqPnToGmMRx0+FPod1FOmIzuK9ilaa7oogEYr2ml6KYXnG4IZFjmlRGcZUOcZGcdeg39T2rLcKt8DhplDBSyhmyVUkaiB1IHU4qM5j5hjso1klDNqbSFTGScEk7kDAx+NZ/wCI3Ek+3pJbSfpI0UMyH7rqzEYboTg7/Sq/xrmSe7K+e+oLkqAqqFzjOAB7h1rqhgumzrx9NdN8G321wskayL911Vwfcw1DPyNJhukkXVGyup6FWDD6isUHNNz9n+z+afK0hdOFyFH6obGce7NXLkHjltDZsryqjiRnfX7OdWFUr+1so6b0s8LirBPp3FWXfG+a6Vphw7iyXC64WDJkr0IwR6g7j1+dSC9K5uOSL2BslIxRC9JIoGEkV5a8TXoutFMAnHtUSlFK9inAQYrtexXQKAToFKArwFKAoGPKKKi0lRRkWgANEKdxxUCJafwpWQrYmKDDFvUYpwN+1LSOihKzJ2D8uvCOjaa8KlY9gJY6R9npwwzXsULDY1MPam8y4zUrEu1cmtwwwapHYnKVkKCKfwJ7IoU3Cz+rg/gabEsm2MfGjZkOLyMYHxqIMVOZZS3U11tIrWMBVaJcnp8KN5IpM2O1GwWNgTTmJMjbqK4i+6jW53oN7GRwQetEMe1GIrxb3VKygIRUiVaOooUgrGsCkeadqpAoCvp3xXftR9BTxEkxczfd+NELbb02abOM7YzR5egxTinQ499ULxV4bD5STEkTahGP5a7sQ3w3IPvx32u0kGpWXJGpWXI6jUCMj3jNY3zdyi9kyapBIsmrS2CG9nTnUD39odCavgScuTq6ZJz5r+yv1NcH5OurpNcMfsdmYhQcddOdz8qhh7+nevoG1QJGqx7IqqFA6aQNsfKurNkcEqOzqMzxpV3MN4xwCe1YCeMrn7p6q2OuGG3y61H1sniAitw+XX+rpZc9n1ADHxBI+ZrG6bFPXG2PgyvJG2bVyotutrEtuVwVVj7SlyzAFi4H62dvlUywrOuQuTQwiu3kIwxZEVepRivtMexx0A+daOFHUV5+VJS2dnDlSUtnY2kgzXgmMZ7Ud6E1TJgJDvSrfrSmTY02abSKyCx8RXCKYjiHurv+kB76oIMKUKSKUKUYUKWBSVoiisAUq04RKTElOUSlbMEgSpCFKbwJT6JayJSYRFoqpkVxFoiCsTAr1wev5j1rzrRpI8j4dDQQ2am0OpAyleI2+lF8s1516D3/AJVox8zSl5ClGBXhXTSgKoTEFaDcW4YYPy93wpyRSSKAbK49swfTjfP1pwtq2+U6U44psVI67/hj/wDNDg4gw6759aw1nBan9g0CWL+SR76sCjbNckiB67igayEjtGbcDb6fnS0snyPZPz6fWpkClEVgWROKUE9BTiW2JJIoGnNI9h0xBShMKkEkCrSH0sPQ0LCN4LcNkH0pM/DCPu7+7v8A/unVom5+FPAKePAr5K4RS4ZMH3VMzWKtuRg+o2rJ7/xFeK+dHixDG7Rsmxk9lsF9XTO2dPTHfvVYQlPgfHjlkvSaXisp504bxG4kdpoj5MRcx6dOjQP11GdTEgZ9fhVt4j4j2ccbeVL5rhcooRwC2PZDMRge/wCdUDl/j95JdMyPJIziSRo9XsuVRiBpOwGdI2+Aq+GEo3KvudODHONzr7lZq3cA8RpbeMRyIJVUYUlirKB0XVg5A+FNbbkK7ljMpQKTuqudDPnqQvRfniq8kLE4UEn0AJO3uFdj0T2e53Pw8qp70TnM3OUt5hWASNTkIuTk+rMep+gqEtrZpHVEBZnYKoHck4Aotlw55ZlhRf0jsFAb2faPY56VboeSL2yuYJYlEpDLkxnZSdmV9WMKQSNXTftQco41SNcMa0rYneR+BX9rKY58C30sca1cBu3l4OVyevb51dWjpxihspry5z1u2ebKbm7YBloEsoXrTspTC6GW+FKLZ5znGOnWo68b2qlAv5VFXDZY00TMEp9a45HavGkmnFF4pQFcQUUCgMeAosa0kCjRigYPGlHUUiMVTfEXjk9u0AgkKalctjG+CuOoPqa0YOcqRSMHJ6UaBBT+JaweLnDiJUus0xUdWCAqO+7acCp/lTxUmWVEvCJI2IUvpCumTgMdOAy+u2cd+1XfTySNPpZ1apmwKKVmqT4pcbntbaFraQxs02klcHI0Mcbg9wKzVfEHiJ6XMh+Cof8AlpYYJTVonj6aWSOpNG+q51b9PSlsazfws5hurqeYXUruEjVl1ADBLYJGAO1MfETxHmWd7azby1jOmSRcamcfeVT+qB0yNyQaR4JOelAXTy16DUhJv7q73rAI+O8SjQTCW7CHcOxkaM/NsqRWu8s31zJw0TXRHmtG7qVXSdGkmMsOmo41bAbEbU88LguTZeneNXaLGKUtfPq+IfEDj+FSb47J/lp9wrnniLTwq08pVpYww0rupdQR930Jp300vNFH0U13RuppDUo1k/iTz1PFeeTaSmNYkAfSFOqRvaOcg9FKj61CEHN0jnxY3klpRonEF1Oo9B+f/wDKXFaA7fjWc+G/N09zdtDdSmQuhMZYKMMm5UYA6qSf6tapbw4+tDJBwdM2TG8ctLFRpgADtSjWBXPiDxASuFuZNnYAAJ2YgAezS35+4nC482aRT10yxKM/1WQVf+LLzR0/w5+aN5Arpqpcgc7/AG+JhIoWaLGsL91lbo6g7jcEEdvnQee/EJbH9FEA9wwzg/djU9GfG5J7L8z2zHw5atPc5/Cnr0VuW5pNOabB+pNYHe87XszZe5l+CN5YHwVMCrZ4Zcx3E90YppmkQRM4D4Y6lZAPaO/6x2zT5Omko6rOl9LKEdTZqEWNy3yFJkVSPZ2NZBzhzleRX1xHFO6okhCqAuAMA9x761/gw12sDNuzQxsT3LMikn45NRnhcYp+ZPJjeNKT7iUk9djT22fK/PFZb4ncxXNtdRpBKyKYQxAC4J1uM7g9gPpVm8OOMyS2aPO5dmeQFjjOzYHQUfCcYKb4YJ4moKZcMVg3ifPG3E5vKXGnSsh/akVRqbHbbC/FTVu8WDe+ZGLfz/IMftiEPjWGOdZQZ6adjtWU3ELKSJFZW64cEHfuQd67enx18VnV0mKvjstvB/C28uIBMPLjDDUgkZgzA9DgKdIPbNQKNPY3RyDHLE2GU9CO6nGxUjHyIIrbuX+erOW2RzNFEVRQ6SOqFCoAIweo22I7VkPP/HY7u/klh/i8IinGNQQY1495zj3AU2Oc5ycZLYfFknOTjNbFztfFC3ldFaKVMlVz7DAEkDffON6Fc8Ni4IDKQ8zTPoU+yulR7TKW9/XpvpHTFNbLkiztLaC74lJL+k8siJFxhmGsKce02AMnGKN4lc8Wt1apFbnzGZw+rSyeVpyOjAZJDEY6Yz7qlpTlUE67kvDjqqCel8j57SyeROK/aFXSpcRlkBkkjUgBgTkN0BA9B60x8OOa5p7iVLmYtqQMgcgYbWMqnybp7qqHLvJN1e+1AgCA4MjnSme4BwSx+ANSHF/C+9gQvpSVVGT5TFmAHfSQCflmncIU4uW/6K6IJODlv+jUuJ8021vKkU0qq7kDG5056GQj7gPv9fTepVlrGuU+VpGniuL1fLtw3mF53WPWQMrs5DMCwGT6VrEXMVs5wlxCx9BKhJ+AzvXLkxqG0d/M5suNR2jv5h3FMnj3qQkWmsq1EkgDbj41FT25BORUo+ciiMuRvTRYaIA1zFP7jhxG67+7vTF1IO+3xqgoVRSxSRShQGFqKMgoa0RaBhzFWf8Aix9+3/my/mlaBFWf+LP37b+bL+aVTB/6I6MHzoL4e8321naSLcOdRlZgiozFl0IPTTuQRuao8dubi40QpvLIQiDtrY4X4AH6CnScAZrE3SZKpMY5B+yCqFH+GWIPxFXHwg4pbrM0UkaCds+VKfvMMe1Fk9DtkYxncdhntdQ1SW50SrGpTjuyZ8ZkxZW464nxn1xE4zVN5D54Xh3naomk83y8aXC40a+uRv8Af/Crp41f9kg/p/8ApvVN8P8AgVnc+d9ukCafL0ZmWLOrXq69ei1LHXg/FwRxaf4/xcf9NQ5L56XiBlCxNH5QQnU4bOvV0wNvu/jWM858PeG/uEkBBMsjgn9ZHYsrD1BB/Oto5R4HZWxk+wyBy4XWBMsuApODgdN2Nc4nf8Oup3tLnynljwMSYU5YAkRybe0M7gEGowyKE24rYljyLHkbinRTOA+MIWNYruDIChC8RG6gafaibbp6HHurQoeKxXNm8luwaMxSAY2wQh9kr1Uj0rJvEjlS2szGbZzmQtqiLayoHRweoGdsHPuqT8JZG+z34/U8tT7tRSUH8APoKpPHBx1xDlxY3DxIbFD4BxEW9xBMQWETo5UHBOnfAPatX4V4vpPPFCLeRTLIiZMqkDUQuSMbjesp5fto5LmBJjiN5EVzq04U9TqPT41rHDOUOExzRyRTrrR1ZB9qRssCCo0998bVXNo/yRfqfD/yTbouvEuILBDJM/3Y0Zz79Izj59PnXz3wu1e/v0VydU82qQjsCS8hHwXV9K0vxj435dtHbqfambUw/wC7jIO/xfT/AGTWYcu8xPZTedEqM+llHmAkDVjJABG+Bj5mkwQag5Llk+lxtY3JcvgUGewvsj79tP8AUI35Mv8Air6Ns7hZER0OVdVZT6qwBB+hr5t47xxrudppFRXYKGCZAOkBQcEnfAH0rX/CHjfnWXlMfat30f8A029pD/iX+rQ6iLcVJ8m6uDcFJ8rkxuRwLkk9BMSfgJMmr94oc7Wt3AkVuTIyy69ehlCgBgQCwBOcjtj2aoE0eq4ZT0MxBx6FyKd8c4M1ldtFKoby3BGrIWRM5U7HOCNjg7b+ldDinJN8o6pQjKUW+UXXwWsW824mIIjEax59WLByB8Av/mFUPiN491cvI27TSk7/AMtsKPgBgfKt75S4nbzWaPaqscYGDGoA8tttSEDvv175B71g3GOHva3UkZ2aOQ6T7gdSMPiNJqWKWqcr5I4Z68km1TNv4Dy7FaRLHEozganwNTt3Zj1+XQUYcGhWfzkQLLoZCyjGpWIPtAdTlRg9aiOB8/208QZ5Uikx7aSMEw3fSW2ZfSnlhzXBPc+Rbv5jaGdmXdBpKjAb9Y+12226150o5Ld2cbU7d2ZDz0P9Y3X9J/yrVy4f4wJFDGn2dyY40QnzFw2hQucY91U7nsf6yuv6T/lWtP4N4dWElvC7wZZoo2Y+ZKMsyAk7N6mvQnoUI60dmWWNQjrVma8881rxCdJVjMemIR4Zg2SGds5AH7X4VoXhl/s5P6SX/FVI8SuAQ2l0kduulWhDkZZsku4z7RPZRV38Mv8AZyf0kv8AjqeevBVcC5tPgrTwXy1lyvvGxrPfGmwi8iKYg+drEakfrJhmYN64xt6avfV2t5dJ93emvNfKkN/EqTF10EsjIcEEjByDkEY9a5sM0pJs4cUlCakzB+DcuXF2WFtE0mjGrBUBdWcZLEDsfpXuN8vz2cipcIUYgMpyGBH8lhsSD19K33ljlyOygEUWTvqdz953PVj6dAAOwFPOJ8JhuE0XEayKCGAcZwR3Hp+4rqfVfFxsdb634uNvyV3h0EfFuGwm6TJcbkeyyyKShkjPbJBPpvisYk4QPtptlYkfaPJDEYOPM8vUR6962PxA4beyQxpw46V9oSKjJEdOF0BWJGF6jAI7Vj3FOEXFlMnnqUk9mVdw2cNkHUpIPtLvR6fvT57eRTpnadPnt5H0RZ2aRIscYCoihVA7AdKrHP8AzuLGMLHhp5ASgO4RenmMO++wHcg+lSnLPNEV9CskRGvA8yPPtRt3BHXTnoeh/LKOJx/6Q460bk6WuPK+EUOQQP6qN8zXPix3J6+xz4sdyevsMU4LcXg+1Xk6xRsSBNcsfbI6iJBu2PRQBRrXkmO4JWzvIppFUtoaKWLIBAyGYEdSPrS/E3iiS33lxY8u2RYVC/dBXJcL7gTp/qU05E5lSyuvMlRmVkKHTjK5ZTqAP3vu9Nq7fjcNS+x3fG4al9iR4Dzbc8Nn8i7DmNSA8b7tGD+vEfTvgHB7eta0jq6hkIZWAKkdCCMgj5VS/E22hurBLyBlfy2UB17xudJU9wQxU4O439adeFt+ZLDS2/lSMg/mkB1Hy1EVzZEpx11T7nLkSlDWlT4ZaGShkUdxQjXOc4IikMoPUD50RqTTBIUUtaQKItYARaKtDWlg0GZDiKqzz3yrNeNCYNHsK4bU2n7xUjGx9DVmip3HQjJxlaHjNwdohuROVXt7OWC7VGErsSqtqBRkVSCcD0NU658JLxJmNu0ZVXzG5kKPgHKkjTsw2+Yq33niZZQuULs5BwTEmpQe/tEgH5ZqxcD4/Ddx67dw4Bww3DKfRlO4ro15I3KuQeJlg3OufQrHNnLd7fWEEbiITxyZkPmewwCMusHTsTkZGNt6pg8Ib49of73/ANNbYBXJJAiMx2CgsT12UZO3wBpFnlFUhIdTOO0aKL4bckXFjNM1x5YEkaquh9RyGzuMCq3zD4R3Ykd4XW4DsWJZhHISxySwb2ScnqD8hV4XxU4cf/fkfGKX/LU9wzjUFyuq3lSQDrobJH84dR8xW8TLGWpr8FHlywk5tc+hi9l4U37tho0iHdnkQ4+SEk1qHAOVEs7N4IjqZ1cu521uy6QcdlGwAp7x7mWCzVWuXKhyVXCs2SBk/dBxtUGfFHh/++P91J/lp3PJkXGws8mbMuNvRFCHhFfYH8T0/wB7/wCmnfDPCe9jnidhDhJI2OJcnCsGOBp9BWk2XNttJNFEHOueMSRAowDIVLKQxGM4Vtuu2KnaMs81sxpdVlWzX4Mv545Dvr29eZfK8sBUjDS4IRfUadiWLH51aOV+VUtbSKKRI2k6yEqrZdjkgEjJA2A+FSl7zHBHcR2zsfOlGUUKzbHIySBhR7LdfSoWTxJsI5GWSZgyMykeVIcFTht9PqDSapyio0Tcss4qCW3ogvO3Ja3doUgSNJQyuh0qgJGzKWA6FSfmBUD4fckXtjd65fK8p0KSaZMnb2kYDSM4Ix8GNWjg3PdndSiK3kLOVLYMbrsvU5IxT7hvMMNxJNHCxLQNpkBVhpbLLjJG+6npQ1TjFxaNryRi4NbeplJ8KL3z9f6HHm6/43fGvV00+lXXxG5Q+2xK0WkTIfZLHAZCfaRj+I9+fWrhI2FJPYZql8S8QbSByssup87iNS+n3EjYfDNbxckmmluhllyZJJrleRAcm8qX9lPk+UYnwJVEvUdnUafvDPzGRVj5t5LivlBJ0SqMLIBnbrpcfrL+IpfBuebO5YJHLhzsFkBQk+i52J9wOal7y8WKN5HOFRSzHBOAoyTgdalOeTXbVMac567apmO3fhjeo2FRZB+0kij8GwRVt8NuR7m1uGnuAiqYmQKHDNlihz7OQBhT3qZtfEWwZsGfT/OjkH46cCrVZ3KyIHjZWVslWUggjPYj4VaWbK1UlX0Gy58mnTJfgy3mzw0u57yeaPytEj6l1SYOMAbjTt0rTOEW5jhijbGpIo1bG4yqqpwfTIr1nxBJgWjOQryRn3NGxRh9R9CKcoPa+VJPJKSSfYhkyyklGXYoHiLyNc3tzHJb+XpWEIdb6TqDu2wwezCpXk3gklrZrFNp1h5CdJ1DDNkb4qzcP4gk6a4jldTrn1MbtG3yypqtcS8QrBJHRpiHRmRh5UhGpSVO+nHUUJOc46EuBlOco+HXBNCnNtJuFJ+Hx9KrfCudbS4lEUEhZyCQCjrsoydyMdKkOHcXjm1+W3tRSNG47qyEjcehxkHvUdMo8oWUGuUWHFezSIJdS5+R+NR8/MkCXP2ZnIl8sy6dLEaACxOrGOinanSb4IpN8Ei1ZL4szyz3cNrHEzaV1JhMmRpOug/sgAZ7ZznpVu/9qnDu0zf3Uv8Alpxwvnqzup1igkLOQxAMbrso1Hcj0H4VWCljerSdWJTxvU4sye45Zu+GSw3E6YRZIzrRww6hihIOQcKR6HHenN/cCx44ZjvH5/nAj9aGfLFl9fZdvmK1fm/l37batAGCEsjBiNQBU56Z9CR86rfHPDMzWEEYkDXNuhRXPsrImSREfQDICk9Mb9drRzqXzex0xzqXz+xmnH+XpILoxKC4kbMDLuJo3OY2Q98ggfGrNL4N3WkFJIScDUpLLpbAJUNgg49ajeGc1XfDXEM0QYRklY513jJ2Ywv1UEE9Mg5qZu/GiYpiK3jRv2mdpMe8Lhfxqsnl2017lZPNtpr3GPGuHHh3DGtpivn3Uyuyq2oLFFjB+bD98VbfCzh5jsNTbedIzj+aAEB/8pPzqh23CZbljecSdkgzlpH2eXHSK3TuT0GBgCtV5V4/DdW6tbjQEAQxbZj0jCjbtgbHv8jU8zahXO+5LM2oVzvuSUlBajSmg4rkONCDSDSzQzTDEOKWtCBoimsAMtEUUNKMgpQhYhQuPxu1nOsOdZicLjqTg7D34yKcRiqd4jc0ywaIIGKF1Lu42bTkqFU9uhyRv0pscXKaSHhFykkiocmz2aSyf6QTUhjOjZjhhvjC76iNgex+tWDwfjf7ZM6AiIRENnpkspjUnoWwGP19ag25JlawF4jB86mdRuVQEgsW7nIJI7D50uz57njs1toVCMG2kQYYrkHTpA3cnbV1I26716E1qT0+3sdeReImob3s/Q3jzh070Dirfweb+hl/wNTDl+SZreNrpVSYr7ar+GR2OMEgdDTnip/g83p5Un+Bq8t/NR5KVOipeFvCoZeGL5sMbkySgl40Y4BGBkjNNucuVBYj7dw79C8RBkRc6GQkA+z2GSMr0IPYipDwlb/ViD/vZfzFOfEniIi4fMHwDIPLQZGWZiM7e5QTXRcvGaXmdTnJZml3ZXvEPiSz23DZtgskquQegBVdQOew3Hyq1Q3fDskl7L3b29Ubmrhhj4fwqOQb61DA7Y1gEqf7WKuieGlh+tbjP8+T/NVJaVFL3FloUY23349yM8S7DTBbX1rpzauhUpjSYmIK4xtpDaem2HNXWw4ik0CTIfYkQOCewIyc/DcH4UKXhEbW5t9OIjH5WNzhNOkAZ9B+VZRFzK9pw664e5PnpMYI8dTHKTrK/Rsf0q0ij4kaXb9MEI+LHSuU/wAMnuSs3vELm/b7uryYM9lwASPggX+8NN+Q5rVbjiH2owA/aTo87y+muXOnX8ulXXk/gItbWKPuq+173b2nb+0SB7gKo/JPK9td3HEDcxCQpcsFyzrgM8ufukegptSery2KKUZa322W3kX/AIZNZs/8GNsXwT+hMJbTtn7m+OlVbw4H8P4r/wCI/wCpPVl4PyfaWsnmW8IjcqVzqdvZOCRhmI7Cq14cf9v4r/4j/qT1NVplXp+yarTOvJc+488SuMSqsFnbHEt4+jV00x5CnftksBn0DUTgXKsFmoRI1Lj70jKCzH1yeg9ANqjPEOT7PxHh12/8UjlHP7O+c/2WY/1DV7kiVwD17gg9QdxgjqKWdqCS7mk9OOKXD/ZVOYOT4bxCpRVl/UkUBWVu2oj7y+oPy3qE4Nxh5uE30Vxkz20c0TknJI0MFJ9TlWGe+nPetCISNWYkKqglmJ6KNyST0AGay/l/Mtpxm6Awk4m0e/Akc/g602JXHfs0Njk5Rd9mv2WHkTg8E3CoPOhifKyZLIpP8Y4zqxkfHPamPhlciJL8Ixa3hmZoyTkaQHJwfeqofnnvUbypyL9qsoXku7gI+r9CjYQAOykDJI3xnp3qyc0WcVhwieO3XQujQN8lmlIQszdzgn6VSVW43dv7bjSrU4Xdv7blZ8KOOss7wzZAug08RPdwWD4+IVv7urnzzx37JZyOp/SOPKi9db5GR8Bqb5VVOLcDaHhVjdQjE1mscp96SkO4PuDMD8C1OPtq8V4pB5e9vaxrO/oZHAYKfeDpX+o9aSUpa+3f6f7DOMZz8Tt3+n+9h74R3BFpLC+Q0E7qQeq6gDg/1g9RnJ89st7xP7UYBm5OjzvL/wB5Pq06/wCrnHuqQ5YbyeNcQh7ShZ1+OzH/AO6fpUTyry5b3d7xL7TGJNFydOWYY1ST5+6R+yPpRdfE33phdXNvhpPb1LpDPZs4+zG2L4P8V5WrHf7m+N6y60+0x3l7c2vteRO/mx7+3GzyE7dwNPxHUdK1PhfJVnA/mQRCN8FdQZzseuzMR2qseHtpqveJjPS49Ov6SapRaWprfjn3FxzUVJrfjn3LXyhx6O7hMkR2yNSn7yNjdW+nXv1quXIzzNGD/wDKH/A9C4/wCXhkxvuHAmP/AOJg7Fc5LqB0Hfb7p3G2RTXhXG47vj8M0JyrWh2PVWCPqVh6imjBK5R4pgjBfFKPFP6eg88XOHRR8PUxxRofPjGUjVTjS+2QOlXGDhsSBWSKNWAG6xop3GDuBnvVW8ZP9nL/AE8f+GSrnEPYH80fkKnNvQvr/Qlvw4+7/oWK6DSFpVQJjTidokgVZERwTjDqGH0IoEHLVrG2qO2gU+oiTPyOKeyKCy5OMZIHrRCaKbQU3wVfnjlGO9jVmYo8W4cDUdHV0099ht7wOxNZFHzdNEw+yHyI1xpRcHV75mI/Sse5O3oAK+gHNZB4kcl+Sxubdf0TH9IoH8WxP3gOyE/Q+4iuzp5r5ZHZ0818kvoXjlnmVL2EOuzrtIn7LY7fyTuQf+INSzVg/L/HZLSdZY9+zL2de6n/AIHsa3CyvVliSRM6ZEVxnrhhkZ9+9LlxaHtwLmxaHtwEahNRGpnc3Ok4FSIEYpoimhLRVoBDx04SmyUdDQChwlQPO3JRvVR4SBLGCoDbK6k50k9iDnB95qfhG9SMIpoNxdoGtwdoxuDw24gToKBFJ3LTLo+OFJJ+lSd/4QTqsZt5UkbB8zUfLCt2KHfI+O+301pKKIxVn1Ewvq8l9iD5Tju1h0XwQumAsiuHLr/LGPvD17/HrJ3lsXilVerI6jtuVIH4mjyEL1NOIBtkb5qEpW7OVu3ZmXAeW+M2sAhg+yquScswYgt13wfyqW4X4dyPOtxxOf7TIm6INo1IORscZGd8AAeuavWK9TPNJlpZ5O6pX5FL8ROW57pbf7ME1RSmQ620joMfHcU1MnHfSz/f51fHGRQQK0cm1UhFlaSjSfuA4c8nkx/aNPm6F8zR93Xj2tPuzVU4ryaJuLwXOPY06pPfJFgR/UEf3VXArQ1b2wPj+VBScd0LGbi20OxWbcP5c4razXLWgttM8zP+kYMcanK7dtmrSM1zNCM3EaGRwv18ys8vtxTzx9uFv5Ols+V97V+r8qgLfl3iltdXUtoLfTcTM/6RgTp1uy7dtnNaLmvaqZZGuyGWVq9luVy04RPd2ksPFliJZvZ8nbSoAKsD2cNqqvW3C+K2P6K0kiuoF2RZfZZB+yMkY+AYj3Cr5d3WBt1/L30K1Xassj8tgLK12VeXYpFxy/xO/wDYvZI7eDOWjhwWcDfBwTn5tj3GrPe8AVeHyWtsoUGGSNAT+sykZZvUk5J99TArxrPI2aWVuvQgOTuFvbWkMMuNcYfVpOobuzDB+BFNvEDgc15bJDBp3lVn1Np9lQ3T1OSD8qsKdT9KXmgpvVqMpvVr7iHtlMZjYZQpoI9V06cfSoLkblQWMMikhneRiW9UUlYh/Z3+LGp4tRF3/f40NTqhdTSrzKvecuzf6Xiu4wvl+UY5cthukgGF79U+lQdvy9xO2ubqS1FvpuJmf9IwJ065Cu3bZzWjUkmmWRodZmtqXFFZ4BLxMXC/bRb+SQwPl/ezg6ce7NE5P5bmtrm+klC6bibXHpbUdOuVvaHbZxU1cHcfv3p7HJkA+v7mg58+oryN2qW4smqZZ8hLb8VS6tgBCyyiROnlsyHBQfsE9ux93S416ljJxugRm43XcrfiLy/LeWgig0lxKj+02kYCuDv/AFhViiGAB6AD6ClBq53oOTpIKk2tIjNdzSZtt/rSFfPQ0gbOyH2h7Odjv6V1zQSx1d+h29a5JL61goU7UyukDgqwBVgQQRkEHYgj0xRJJaEh7/v+/SmQyM64p4aCJjJCHnXV7MA0od+geUsCUHuGo+o61b+W7SaO3UXJBkJZiF+6gONMa42AUADA2/OpYmkMau8kpKmVlklJUxDtUPNJliakLx8DHqai2O9KSZ5VoqCuLSxWaGQtRRVoa0RaQYeWy0+jNNIelOVpiEtx1G1GD4FNITRZTt8xSsSjwTJy3X8vdTy26fOm6dKPB3qS5GlwGr1crxpiYiVtqDgHcUV6b46/GlbplIq0BlmIOKDG51g++nM1CXrW1MXSOw9e1UPua7TgF66b3FzjYdfyoz9KYtQboyQNwTT1HAAFNhTgUFIOkIJBXGmFJFeNHUDSCR+570oyivVwihrHo9mnCuO379KBjauEUdQGhxq/f6UguKbNSCa1i0HkNEs36imLNRrI+0fh/wAaICRJrmaRmu1jCs0IS5Joj/v+NM7agx4j4GgkgHpShQO1BjBGkFN5zkHvRe1Bl6imSNxwMcEmjYxRGFDamodOxBNIY0o0M0wwG4j1D8qimGDg1Lt3qLvPvn9+wogZ/9k="/>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http://www.ilpathways.com/PublishingImages/ResearchAndDevelop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960" y="3840480"/>
            <a:ext cx="7130789" cy="270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35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7AC2-496F-4A8B-96B7-05FDA3C9553C}"/>
              </a:ext>
            </a:extLst>
          </p:cNvPr>
          <p:cNvSpPr>
            <a:spLocks noGrp="1"/>
          </p:cNvSpPr>
          <p:nvPr>
            <p:ph type="title"/>
          </p:nvPr>
        </p:nvSpPr>
        <p:spPr/>
        <p:txBody>
          <a:bodyPr>
            <a:normAutofit/>
          </a:bodyPr>
          <a:lstStyle/>
          <a:p>
            <a:pPr algn="ctr"/>
            <a:r>
              <a:rPr lang="en-US" sz="6000" b="1" dirty="0"/>
              <a:t>Warm-up questions</a:t>
            </a:r>
          </a:p>
        </p:txBody>
      </p:sp>
      <p:sp>
        <p:nvSpPr>
          <p:cNvPr id="3" name="Content Placeholder 2">
            <a:extLst>
              <a:ext uri="{FF2B5EF4-FFF2-40B4-BE49-F238E27FC236}">
                <a16:creationId xmlns:a16="http://schemas.microsoft.com/office/drawing/2014/main" id="{62CA7A09-64AC-4AD0-8588-C599866236F3}"/>
              </a:ext>
            </a:extLst>
          </p:cNvPr>
          <p:cNvSpPr>
            <a:spLocks noGrp="1"/>
          </p:cNvSpPr>
          <p:nvPr>
            <p:ph idx="1"/>
          </p:nvPr>
        </p:nvSpPr>
        <p:spPr>
          <a:xfrm>
            <a:off x="396240" y="1825625"/>
            <a:ext cx="11445240" cy="4351338"/>
          </a:xfrm>
        </p:spPr>
        <p:txBody>
          <a:bodyPr>
            <a:normAutofit/>
          </a:bodyPr>
          <a:lstStyle/>
          <a:p>
            <a:r>
              <a:rPr lang="en-US" sz="4000" b="1" dirty="0"/>
              <a:t>Why are trustworthy data and code important?</a:t>
            </a:r>
          </a:p>
          <a:p>
            <a:r>
              <a:rPr lang="en-US" sz="4000" b="1" dirty="0"/>
              <a:t>What defines trustworthy data and code?</a:t>
            </a:r>
          </a:p>
          <a:p>
            <a:r>
              <a:rPr lang="en-US" sz="4000" b="1" dirty="0"/>
              <a:t>Can you recognize trustworthy data or code?</a:t>
            </a:r>
          </a:p>
          <a:p>
            <a:r>
              <a:rPr lang="en-US" sz="4000" b="1" dirty="0"/>
              <a:t>What experiences have you had with trustworthy or untrustworthy data or code</a:t>
            </a:r>
            <a:r>
              <a:rPr lang="en-US" sz="4000" b="1" dirty="0">
                <a:latin typeface="Cambria" panose="02040503050406030204" pitchFamily="18" charset="0"/>
              </a:rPr>
              <a:t>→...</a:t>
            </a:r>
            <a:endParaRPr lang="en-US" sz="4000" b="1" dirty="0"/>
          </a:p>
        </p:txBody>
      </p:sp>
    </p:spTree>
    <p:extLst>
      <p:ext uri="{BB962C8B-B14F-4D97-AF65-F5344CB8AC3E}">
        <p14:creationId xmlns:p14="http://schemas.microsoft.com/office/powerpoint/2010/main" val="131925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E6C-C34D-4948-82A1-C619423E8415}"/>
              </a:ext>
            </a:extLst>
          </p:cNvPr>
          <p:cNvSpPr>
            <a:spLocks noGrp="1"/>
          </p:cNvSpPr>
          <p:nvPr>
            <p:ph type="title"/>
          </p:nvPr>
        </p:nvSpPr>
        <p:spPr/>
        <p:txBody>
          <a:bodyPr>
            <a:normAutofit/>
          </a:bodyPr>
          <a:lstStyle/>
          <a:p>
            <a:r>
              <a:rPr lang="en-US" sz="6000" b="1" dirty="0"/>
              <a:t>Have you:</a:t>
            </a:r>
          </a:p>
        </p:txBody>
      </p:sp>
      <p:sp>
        <p:nvSpPr>
          <p:cNvPr id="3" name="Content Placeholder 2">
            <a:extLst>
              <a:ext uri="{FF2B5EF4-FFF2-40B4-BE49-F238E27FC236}">
                <a16:creationId xmlns:a16="http://schemas.microsoft.com/office/drawing/2014/main" id="{807D02CD-47A7-4828-B125-37F7CDD2BA67}"/>
              </a:ext>
            </a:extLst>
          </p:cNvPr>
          <p:cNvSpPr>
            <a:spLocks noGrp="1"/>
          </p:cNvSpPr>
          <p:nvPr>
            <p:ph idx="1"/>
          </p:nvPr>
        </p:nvSpPr>
        <p:spPr/>
        <p:txBody>
          <a:bodyPr>
            <a:normAutofit fontScale="92500" lnSpcReduction="10000"/>
          </a:bodyPr>
          <a:lstStyle/>
          <a:p>
            <a:r>
              <a:rPr lang="en-US" sz="4000" b="1" dirty="0"/>
              <a:t>Used data collected by someone else?</a:t>
            </a:r>
          </a:p>
          <a:p>
            <a:pPr lvl="1"/>
            <a:r>
              <a:rPr lang="en-US" sz="3200" dirty="0"/>
              <a:t>How did you obtain it?</a:t>
            </a:r>
          </a:p>
          <a:p>
            <a:pPr lvl="1"/>
            <a:r>
              <a:rPr lang="en-US" sz="3200" dirty="0"/>
              <a:t>Was it immediately understandable and usable?</a:t>
            </a:r>
          </a:p>
          <a:p>
            <a:pPr lvl="1"/>
            <a:r>
              <a:rPr lang="en-US" sz="3200" dirty="0"/>
              <a:t>If not, why not?</a:t>
            </a:r>
          </a:p>
          <a:p>
            <a:r>
              <a:rPr lang="en-US" sz="4000" b="1" dirty="0"/>
              <a:t>Used code written by someone else?</a:t>
            </a:r>
          </a:p>
          <a:p>
            <a:pPr lvl="1"/>
            <a:r>
              <a:rPr lang="en-US" sz="3200" dirty="0"/>
              <a:t>For what purpose?</a:t>
            </a:r>
          </a:p>
          <a:p>
            <a:pPr lvl="1"/>
            <a:r>
              <a:rPr lang="en-US" sz="3200" dirty="0"/>
              <a:t>How did you obtain it?</a:t>
            </a:r>
          </a:p>
          <a:p>
            <a:pPr lvl="1"/>
            <a:r>
              <a:rPr lang="en-US" sz="3200" dirty="0"/>
              <a:t>Did it run on your first try?</a:t>
            </a:r>
          </a:p>
          <a:p>
            <a:pPr lvl="1"/>
            <a:r>
              <a:rPr lang="en-US" sz="3200" dirty="0"/>
              <a:t>When did you give up in frustration?</a:t>
            </a:r>
          </a:p>
        </p:txBody>
      </p:sp>
    </p:spTree>
    <p:extLst>
      <p:ext uri="{BB962C8B-B14F-4D97-AF65-F5344CB8AC3E}">
        <p14:creationId xmlns:p14="http://schemas.microsoft.com/office/powerpoint/2010/main" val="312216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8DE6C-C34D-4948-82A1-C619423E8415}"/>
              </a:ext>
            </a:extLst>
          </p:cNvPr>
          <p:cNvSpPr>
            <a:spLocks noGrp="1"/>
          </p:cNvSpPr>
          <p:nvPr>
            <p:ph type="title"/>
          </p:nvPr>
        </p:nvSpPr>
        <p:spPr/>
        <p:txBody>
          <a:bodyPr>
            <a:normAutofit/>
          </a:bodyPr>
          <a:lstStyle/>
          <a:p>
            <a:r>
              <a:rPr lang="en-US" sz="6000" b="1" dirty="0"/>
              <a:t>Have you:</a:t>
            </a:r>
          </a:p>
        </p:txBody>
      </p:sp>
      <p:sp>
        <p:nvSpPr>
          <p:cNvPr id="3" name="Content Placeholder 2">
            <a:extLst>
              <a:ext uri="{FF2B5EF4-FFF2-40B4-BE49-F238E27FC236}">
                <a16:creationId xmlns:a16="http://schemas.microsoft.com/office/drawing/2014/main" id="{807D02CD-47A7-4828-B125-37F7CDD2BA67}"/>
              </a:ext>
            </a:extLst>
          </p:cNvPr>
          <p:cNvSpPr>
            <a:spLocks noGrp="1"/>
          </p:cNvSpPr>
          <p:nvPr>
            <p:ph idx="1"/>
          </p:nvPr>
        </p:nvSpPr>
        <p:spPr/>
        <p:txBody>
          <a:bodyPr>
            <a:normAutofit fontScale="85000" lnSpcReduction="10000"/>
          </a:bodyPr>
          <a:lstStyle/>
          <a:p>
            <a:r>
              <a:rPr lang="en-US" sz="4000" b="1" dirty="0"/>
              <a:t>Posted data to a repository? (if not, why not?)</a:t>
            </a:r>
          </a:p>
          <a:p>
            <a:pPr lvl="1"/>
            <a:r>
              <a:rPr lang="en-US" sz="3200" dirty="0"/>
              <a:t>Which one?</a:t>
            </a:r>
          </a:p>
          <a:p>
            <a:pPr lvl="1"/>
            <a:r>
              <a:rPr lang="en-US" sz="3200" dirty="0"/>
              <a:t>How did you document it?</a:t>
            </a:r>
          </a:p>
          <a:p>
            <a:pPr lvl="1"/>
            <a:r>
              <a:rPr lang="en-US" sz="3200" dirty="0"/>
              <a:t>Has anyone else used it?</a:t>
            </a:r>
          </a:p>
          <a:p>
            <a:pPr lvl="1"/>
            <a:r>
              <a:rPr lang="en-US" sz="3200" dirty="0"/>
              <a:t>Did they ask you any questions about it?</a:t>
            </a:r>
          </a:p>
          <a:p>
            <a:r>
              <a:rPr lang="en-US" sz="4000" b="1" dirty="0"/>
              <a:t>Posted custom code to a repository? (if not, why not?)</a:t>
            </a:r>
          </a:p>
          <a:p>
            <a:pPr lvl="1"/>
            <a:r>
              <a:rPr lang="en-US" sz="3500" dirty="0"/>
              <a:t>Which one? </a:t>
            </a:r>
          </a:p>
          <a:p>
            <a:pPr lvl="1"/>
            <a:r>
              <a:rPr lang="en-US" sz="3500" dirty="0"/>
              <a:t>What does it do?</a:t>
            </a:r>
          </a:p>
          <a:p>
            <a:pPr lvl="1"/>
            <a:r>
              <a:rPr lang="en-US" sz="3500" dirty="0"/>
              <a:t>Has anyone else used it?</a:t>
            </a:r>
          </a:p>
          <a:p>
            <a:pPr lvl="1"/>
            <a:r>
              <a:rPr lang="en-US" sz="3500" dirty="0"/>
              <a:t>Did you get any feedback about it?</a:t>
            </a:r>
          </a:p>
        </p:txBody>
      </p:sp>
    </p:spTree>
    <p:extLst>
      <p:ext uri="{BB962C8B-B14F-4D97-AF65-F5344CB8AC3E}">
        <p14:creationId xmlns:p14="http://schemas.microsoft.com/office/powerpoint/2010/main" val="215999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3720-5D07-481A-9C9F-C35C4BC1D326}"/>
              </a:ext>
            </a:extLst>
          </p:cNvPr>
          <p:cNvSpPr>
            <a:spLocks noGrp="1"/>
          </p:cNvSpPr>
          <p:nvPr>
            <p:ph type="ctrTitle"/>
          </p:nvPr>
        </p:nvSpPr>
        <p:spPr>
          <a:xfrm>
            <a:off x="1524000" y="618309"/>
            <a:ext cx="9144000" cy="1689872"/>
          </a:xfrm>
        </p:spPr>
        <p:txBody>
          <a:bodyPr>
            <a:normAutofit/>
          </a:bodyPr>
          <a:lstStyle/>
          <a:p>
            <a:r>
              <a:rPr lang="en-US" sz="4400" b="1" dirty="0"/>
              <a:t>Data provenance </a:t>
            </a:r>
            <a:r>
              <a:rPr lang="en-US" sz="4400" b="1" dirty="0">
                <a:latin typeface="Cambria" panose="02040503050406030204" pitchFamily="18" charset="0"/>
              </a:rPr>
              <a:t>→ </a:t>
            </a:r>
            <a:r>
              <a:rPr lang="en-US" sz="4400" b="1" dirty="0"/>
              <a:t>reproducible, transparent, and well-documented code</a:t>
            </a:r>
            <a:br>
              <a:rPr lang="en-US" sz="4400" b="1" dirty="0"/>
            </a:br>
            <a:r>
              <a:rPr lang="en-US" sz="2800" b="1" dirty="0">
                <a:solidFill>
                  <a:schemeClr val="bg1">
                    <a:lumMod val="65000"/>
                  </a:schemeClr>
                </a:solidFill>
              </a:rPr>
              <a:t>for statistical analysis and modelling in R</a:t>
            </a:r>
            <a:endParaRPr lang="en-US" sz="4400" b="1" dirty="0">
              <a:solidFill>
                <a:schemeClr val="bg1">
                  <a:lumMod val="65000"/>
                </a:schemeClr>
              </a:solidFill>
            </a:endParaRPr>
          </a:p>
        </p:txBody>
      </p:sp>
      <p:sp>
        <p:nvSpPr>
          <p:cNvPr id="3" name="Subtitle 2">
            <a:extLst>
              <a:ext uri="{FF2B5EF4-FFF2-40B4-BE49-F238E27FC236}">
                <a16:creationId xmlns:a16="http://schemas.microsoft.com/office/drawing/2014/main" id="{9A987798-1E14-453D-9C27-8F64530562FE}"/>
              </a:ext>
            </a:extLst>
          </p:cNvPr>
          <p:cNvSpPr>
            <a:spLocks noGrp="1"/>
          </p:cNvSpPr>
          <p:nvPr>
            <p:ph type="subTitle" idx="1"/>
          </p:nvPr>
        </p:nvSpPr>
        <p:spPr>
          <a:xfrm>
            <a:off x="1524000" y="2488023"/>
            <a:ext cx="9144000" cy="403905"/>
          </a:xfrm>
        </p:spPr>
        <p:txBody>
          <a:bodyPr>
            <a:normAutofit fontScale="92500" lnSpcReduction="20000"/>
          </a:bodyPr>
          <a:lstStyle/>
          <a:p>
            <a:r>
              <a:rPr lang="en-US" sz="2800" b="1" dirty="0"/>
              <a:t>Aaron M. Ellison</a:t>
            </a:r>
          </a:p>
        </p:txBody>
      </p:sp>
      <p:pic>
        <p:nvPicPr>
          <p:cNvPr id="12" name="Picture 16" descr="Image result for nsf logo">
            <a:extLst>
              <a:ext uri="{FF2B5EF4-FFF2-40B4-BE49-F238E27FC236}">
                <a16:creationId xmlns:a16="http://schemas.microsoft.com/office/drawing/2014/main" id="{FE4D4A9F-7A6E-45C2-BBD4-CEB8C1E1D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5638768"/>
            <a:ext cx="1143000" cy="11488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4B08AC5-13D1-4965-872A-69CCE23277F0}"/>
              </a:ext>
            </a:extLst>
          </p:cNvPr>
          <p:cNvSpPr/>
          <p:nvPr/>
        </p:nvSpPr>
        <p:spPr>
          <a:xfrm>
            <a:off x="3048000" y="2967335"/>
            <a:ext cx="6096000" cy="923330"/>
          </a:xfrm>
          <a:prstGeom prst="rect">
            <a:avLst/>
          </a:prstGeom>
        </p:spPr>
        <p:txBody>
          <a:bodyPr>
            <a:spAutoFit/>
          </a:bodyPr>
          <a:lstStyle/>
          <a:p>
            <a:pPr algn="ctr"/>
            <a:r>
              <a:rPr lang="en-US" b="1" dirty="0"/>
              <a:t>Emery Boose, Orenna Brand, Elizabeth Fong, Matthew K. Lau, Barbara S. Lerner, Khanh Ngo, Thomas Pasquier, Sydne Record, Joseph Wonsil, and Margo I. Seltzer</a:t>
            </a:r>
            <a:endParaRPr lang="en-US" dirty="0"/>
          </a:p>
        </p:txBody>
      </p:sp>
      <p:grpSp>
        <p:nvGrpSpPr>
          <p:cNvPr id="14" name="Group 13">
            <a:extLst>
              <a:ext uri="{FF2B5EF4-FFF2-40B4-BE49-F238E27FC236}">
                <a16:creationId xmlns:a16="http://schemas.microsoft.com/office/drawing/2014/main" id="{BB176373-E653-47DA-BA88-11EA1005BC4F}"/>
              </a:ext>
            </a:extLst>
          </p:cNvPr>
          <p:cNvGrpSpPr/>
          <p:nvPr/>
        </p:nvGrpSpPr>
        <p:grpSpPr>
          <a:xfrm>
            <a:off x="2073610" y="4380230"/>
            <a:ext cx="8044780" cy="957943"/>
            <a:chOff x="2500329" y="4267200"/>
            <a:chExt cx="8044780" cy="957943"/>
          </a:xfrm>
        </p:grpSpPr>
        <p:pic>
          <p:nvPicPr>
            <p:cNvPr id="5" name="Picture 2" descr="Image result for harvard forest logo">
              <a:extLst>
                <a:ext uri="{FF2B5EF4-FFF2-40B4-BE49-F238E27FC236}">
                  <a16:creationId xmlns:a16="http://schemas.microsoft.com/office/drawing/2014/main" id="{E66EC7D4-8849-489B-972C-2A1C0D6B7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64"/>
            <a:stretch/>
          </p:blipFill>
          <p:spPr bwMode="auto">
            <a:xfrm>
              <a:off x="4463266" y="4288971"/>
              <a:ext cx="972389"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arvard university logo">
              <a:extLst>
                <a:ext uri="{FF2B5EF4-FFF2-40B4-BE49-F238E27FC236}">
                  <a16:creationId xmlns:a16="http://schemas.microsoft.com/office/drawing/2014/main" id="{BC29ADB7-4E6D-4349-BA29-3EA6463CA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001" y="4267200"/>
              <a:ext cx="985883" cy="957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university of british columbia logo">
              <a:extLst>
                <a:ext uri="{FF2B5EF4-FFF2-40B4-BE49-F238E27FC236}">
                  <a16:creationId xmlns:a16="http://schemas.microsoft.com/office/drawing/2014/main" id="{6462841C-C4CD-4280-88FF-D62E42F0D3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3955" y="4288971"/>
              <a:ext cx="694266"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mount holyoke college logo">
              <a:extLst>
                <a:ext uri="{FF2B5EF4-FFF2-40B4-BE49-F238E27FC236}">
                  <a16:creationId xmlns:a16="http://schemas.microsoft.com/office/drawing/2014/main" id="{D0285CF8-9FD5-4DE8-A3AE-39D570090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807" y="428897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carthage college logo">
              <a:extLst>
                <a:ext uri="{FF2B5EF4-FFF2-40B4-BE49-F238E27FC236}">
                  <a16:creationId xmlns:a16="http://schemas.microsoft.com/office/drawing/2014/main" id="{B97BC47B-C208-4A39-A5ED-4D8A2DC921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9733"/>
            <a:stretch/>
          </p:blipFill>
          <p:spPr bwMode="auto">
            <a:xfrm>
              <a:off x="2500329" y="4288971"/>
              <a:ext cx="820475" cy="914400"/>
            </a:xfrm>
            <a:prstGeom prst="rect">
              <a:avLst/>
            </a:prstGeom>
            <a:solidFill>
              <a:schemeClr val="bg1">
                <a:lumMod val="65000"/>
              </a:schemeClr>
            </a:solidFill>
          </p:spPr>
        </p:pic>
        <p:pic>
          <p:nvPicPr>
            <p:cNvPr id="10" name="Picture 12" descr="Image result for columbia university logo">
              <a:extLst>
                <a:ext uri="{FF2B5EF4-FFF2-40B4-BE49-F238E27FC236}">
                  <a16:creationId xmlns:a16="http://schemas.microsoft.com/office/drawing/2014/main" id="{9C157920-CEA2-4660-A165-983E5BBA404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486" t="9129" r="20681" b="11817"/>
            <a:stretch/>
          </p:blipFill>
          <p:spPr bwMode="auto">
            <a:xfrm>
              <a:off x="8622367" y="4288971"/>
              <a:ext cx="87646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mage result for bristol university uk logo">
              <a:extLst>
                <a:ext uri="{FF2B5EF4-FFF2-40B4-BE49-F238E27FC236}">
                  <a16:creationId xmlns:a16="http://schemas.microsoft.com/office/drawing/2014/main" id="{2F0B3620-C710-474D-AE48-291EFBCED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4437" y="4288971"/>
              <a:ext cx="75099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ryn Mawr Seal.svg">
              <a:extLst>
                <a:ext uri="{FF2B5EF4-FFF2-40B4-BE49-F238E27FC236}">
                  <a16:creationId xmlns:a16="http://schemas.microsoft.com/office/drawing/2014/main" id="{8B71DF59-F1D7-4ADC-94B1-22ABE632C7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30709" y="4288971"/>
              <a:ext cx="914400"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0065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79A3C-1715-4C0B-8ED3-B7AF66C10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22" y="0"/>
            <a:ext cx="4835415" cy="6858000"/>
          </a:xfrm>
          <a:prstGeom prst="rect">
            <a:avLst/>
          </a:prstGeom>
        </p:spPr>
      </p:pic>
      <p:pic>
        <p:nvPicPr>
          <p:cNvPr id="6" name="Picture 5">
            <a:extLst>
              <a:ext uri="{FF2B5EF4-FFF2-40B4-BE49-F238E27FC236}">
                <a16:creationId xmlns:a16="http://schemas.microsoft.com/office/drawing/2014/main" id="{5B03BAEE-FD77-4BC3-86BA-336C0100D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1863" y="0"/>
            <a:ext cx="4835415" cy="6858000"/>
          </a:xfrm>
          <a:prstGeom prst="rect">
            <a:avLst/>
          </a:prstGeom>
        </p:spPr>
      </p:pic>
    </p:spTree>
    <p:extLst>
      <p:ext uri="{BB962C8B-B14F-4D97-AF65-F5344CB8AC3E}">
        <p14:creationId xmlns:p14="http://schemas.microsoft.com/office/powerpoint/2010/main" val="3039752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ED30A-3B72-4B87-B14B-C8EDFBF1EDD0}"/>
              </a:ext>
            </a:extLst>
          </p:cNvPr>
          <p:cNvSpPr txBox="1">
            <a:spLocks/>
          </p:cNvSpPr>
          <p:nvPr/>
        </p:nvSpPr>
        <p:spPr>
          <a:xfrm>
            <a:off x="1963016" y="746126"/>
            <a:ext cx="8265968" cy="52750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The added value of </a:t>
            </a:r>
            <a:r>
              <a:rPr lang="en-US" b="1" i="1" dirty="0"/>
              <a:t>provenance</a:t>
            </a:r>
            <a:endParaRPr lang="en-US" b="1" dirty="0"/>
          </a:p>
        </p:txBody>
      </p:sp>
      <p:sp>
        <p:nvSpPr>
          <p:cNvPr id="3" name="Content Placeholder 2">
            <a:extLst>
              <a:ext uri="{FF2B5EF4-FFF2-40B4-BE49-F238E27FC236}">
                <a16:creationId xmlns:a16="http://schemas.microsoft.com/office/drawing/2014/main" id="{173F98B0-A11A-4696-9504-24BDCBF5DFA1}"/>
              </a:ext>
            </a:extLst>
          </p:cNvPr>
          <p:cNvSpPr txBox="1">
            <a:spLocks/>
          </p:cNvSpPr>
          <p:nvPr/>
        </p:nvSpPr>
        <p:spPr>
          <a:xfrm>
            <a:off x="1009650" y="1956253"/>
            <a:ext cx="7886700" cy="271371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dirty="0"/>
              <a:t>Increases understanding</a:t>
            </a:r>
          </a:p>
          <a:p>
            <a:r>
              <a:rPr lang="en-US" sz="4000" b="1" dirty="0"/>
              <a:t>Improves interpretation</a:t>
            </a:r>
          </a:p>
          <a:p>
            <a:r>
              <a:rPr lang="en-US" sz="4000" b="1" dirty="0"/>
              <a:t>Enables reproducibility</a:t>
            </a:r>
          </a:p>
          <a:p>
            <a:r>
              <a:rPr lang="en-US" sz="4000" b="1" dirty="0"/>
              <a:t>Confers trust</a:t>
            </a:r>
          </a:p>
        </p:txBody>
      </p:sp>
    </p:spTree>
    <p:extLst>
      <p:ext uri="{BB962C8B-B14F-4D97-AF65-F5344CB8AC3E}">
        <p14:creationId xmlns:p14="http://schemas.microsoft.com/office/powerpoint/2010/main" val="393088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BB1DAC-F77C-4F9D-BC81-944F845A7810}"/>
              </a:ext>
            </a:extLst>
          </p:cNvPr>
          <p:cNvSpPr txBox="1"/>
          <p:nvPr/>
        </p:nvSpPr>
        <p:spPr>
          <a:xfrm>
            <a:off x="148045" y="68125"/>
            <a:ext cx="4519748" cy="769441"/>
          </a:xfrm>
          <a:prstGeom prst="rect">
            <a:avLst/>
          </a:prstGeom>
          <a:noFill/>
        </p:spPr>
        <p:txBody>
          <a:bodyPr wrap="square" rtlCol="0">
            <a:spAutoFit/>
          </a:bodyPr>
          <a:lstStyle/>
          <a:p>
            <a:r>
              <a:rPr lang="en-US" sz="4400" dirty="0"/>
              <a:t>provenance, </a:t>
            </a:r>
            <a:r>
              <a:rPr lang="en-US" sz="4400" i="1" dirty="0"/>
              <a:t>noun</a:t>
            </a:r>
            <a:endParaRPr lang="en-US" sz="4400" dirty="0"/>
          </a:p>
        </p:txBody>
      </p:sp>
      <p:sp>
        <p:nvSpPr>
          <p:cNvPr id="7" name="TextBox 6">
            <a:extLst>
              <a:ext uri="{FF2B5EF4-FFF2-40B4-BE49-F238E27FC236}">
                <a16:creationId xmlns:a16="http://schemas.microsoft.com/office/drawing/2014/main" id="{05F98F02-7629-4D93-9303-91EE286D9C47}"/>
              </a:ext>
            </a:extLst>
          </p:cNvPr>
          <p:cNvSpPr txBox="1"/>
          <p:nvPr/>
        </p:nvSpPr>
        <p:spPr>
          <a:xfrm>
            <a:off x="363583" y="935538"/>
            <a:ext cx="11186160" cy="984885"/>
          </a:xfrm>
          <a:prstGeom prst="rect">
            <a:avLst/>
          </a:prstGeom>
          <a:noFill/>
        </p:spPr>
        <p:txBody>
          <a:bodyPr wrap="square" rtlCol="0">
            <a:spAutoFit/>
          </a:bodyPr>
          <a:lstStyle/>
          <a:p>
            <a:r>
              <a:rPr lang="en-US" sz="2000" b="1" dirty="0"/>
              <a:t>Origin: Perhaps of multiple origins</a:t>
            </a:r>
            <a:r>
              <a:rPr lang="en-US" sz="1600" dirty="0"/>
              <a:t>. </a:t>
            </a:r>
            <a:r>
              <a:rPr lang="en-US" dirty="0"/>
              <a:t>A borrowing from French, combined with English elements. Perhaps partly formed within English, by derivation. </a:t>
            </a:r>
            <a:r>
              <a:rPr lang="en-US" b="1" dirty="0"/>
              <a:t>Etymons:</a:t>
            </a:r>
            <a:r>
              <a:rPr lang="en-US" dirty="0"/>
              <a:t> French </a:t>
            </a:r>
            <a:r>
              <a:rPr lang="en-US" i="1" dirty="0"/>
              <a:t>provenance</a:t>
            </a:r>
            <a:r>
              <a:rPr lang="en-US" dirty="0"/>
              <a:t> </a:t>
            </a:r>
          </a:p>
          <a:p>
            <a:r>
              <a:rPr lang="en-US" sz="2000" b="1" dirty="0"/>
              <a:t>Etymology: &lt; French </a:t>
            </a:r>
            <a:r>
              <a:rPr lang="en-US" sz="2000" b="1" i="1" dirty="0"/>
              <a:t>provenance</a:t>
            </a:r>
            <a:r>
              <a:rPr lang="en-US" sz="2000" b="1" dirty="0"/>
              <a:t> origin</a:t>
            </a:r>
            <a:r>
              <a:rPr lang="en-US" dirty="0"/>
              <a:t>, cause (1294 in Old French) &lt; </a:t>
            </a:r>
            <a:r>
              <a:rPr lang="en-US" i="1" dirty="0" err="1"/>
              <a:t>provenant</a:t>
            </a:r>
            <a:r>
              <a:rPr lang="en-US" dirty="0"/>
              <a:t> , present participle of </a:t>
            </a:r>
            <a:r>
              <a:rPr lang="en-US" i="1" dirty="0" err="1"/>
              <a:t>provenir</a:t>
            </a:r>
            <a:r>
              <a:rPr lang="en-US" dirty="0"/>
              <a:t> </a:t>
            </a:r>
          </a:p>
        </p:txBody>
      </p:sp>
      <p:sp>
        <p:nvSpPr>
          <p:cNvPr id="8" name="TextBox 7">
            <a:extLst>
              <a:ext uri="{FF2B5EF4-FFF2-40B4-BE49-F238E27FC236}">
                <a16:creationId xmlns:a16="http://schemas.microsoft.com/office/drawing/2014/main" id="{4AB3CE32-4DD6-46BE-AACB-526C46E76ACC}"/>
              </a:ext>
            </a:extLst>
          </p:cNvPr>
          <p:cNvSpPr txBox="1"/>
          <p:nvPr/>
        </p:nvSpPr>
        <p:spPr>
          <a:xfrm>
            <a:off x="153489" y="2169651"/>
            <a:ext cx="11885022" cy="1231106"/>
          </a:xfrm>
          <a:prstGeom prst="rect">
            <a:avLst/>
          </a:prstGeom>
          <a:noFill/>
        </p:spPr>
        <p:txBody>
          <a:bodyPr wrap="square" rtlCol="0">
            <a:spAutoFit/>
          </a:bodyPr>
          <a:lstStyle/>
          <a:p>
            <a:r>
              <a:rPr lang="en-US" sz="2000" b="1" dirty="0"/>
              <a:t>2. The fact of coming from some particular source or quarter</a:t>
            </a:r>
            <a:r>
              <a:rPr lang="en-US" dirty="0"/>
              <a:t>; origin, derivation. In quot. </a:t>
            </a:r>
            <a:r>
              <a:rPr lang="en-US" b="1" dirty="0"/>
              <a:t>1785</a:t>
            </a:r>
            <a:r>
              <a:rPr lang="en-US" dirty="0"/>
              <a:t> perhaps with sense ‘good breeding, gentility’.</a:t>
            </a:r>
          </a:p>
          <a:p>
            <a:pPr marL="228600"/>
            <a:r>
              <a:rPr lang="en-US" b="1" dirty="0"/>
              <a:t>1785</a:t>
            </a:r>
            <a:r>
              <a:rPr lang="en-US" dirty="0"/>
              <a:t>   </a:t>
            </a:r>
            <a:r>
              <a:rPr lang="en-US" cap="small" dirty="0"/>
              <a:t>E. Sheridan</a:t>
            </a:r>
            <a:r>
              <a:rPr lang="en-US" dirty="0"/>
              <a:t> </a:t>
            </a:r>
            <a:r>
              <a:rPr lang="en-US" i="1" dirty="0"/>
              <a:t>Let.</a:t>
            </a:r>
            <a:r>
              <a:rPr lang="en-US" dirty="0"/>
              <a:t> in </a:t>
            </a:r>
            <a:r>
              <a:rPr lang="en-US" i="1" dirty="0"/>
              <a:t>Betsy Sheridan's </a:t>
            </a:r>
            <a:r>
              <a:rPr lang="en-US" i="1" dirty="0" err="1"/>
              <a:t>Jrnl</a:t>
            </a:r>
            <a:r>
              <a:rPr lang="en-US" i="1" dirty="0"/>
              <a:t>.</a:t>
            </a:r>
            <a:r>
              <a:rPr lang="en-US" dirty="0"/>
              <a:t> (1986) ii. 61   Miss </a:t>
            </a:r>
            <a:r>
              <a:rPr lang="en-US" dirty="0" err="1"/>
              <a:t>Anstruther</a:t>
            </a:r>
            <a:r>
              <a:rPr lang="en-US" dirty="0"/>
              <a:t> as I before </a:t>
            </a:r>
            <a:r>
              <a:rPr lang="en-US" dirty="0" err="1"/>
              <a:t>mention'd</a:t>
            </a:r>
            <a:r>
              <a:rPr lang="en-US" dirty="0"/>
              <a:t> Elegant, fashionable in her appearance, but nothing of that </a:t>
            </a:r>
            <a:r>
              <a:rPr lang="en-US" i="1" dirty="0"/>
              <a:t>provenance</a:t>
            </a:r>
            <a:r>
              <a:rPr lang="en-US" dirty="0"/>
              <a:t> in her manner that caught me so much in Miss Brook.</a:t>
            </a:r>
          </a:p>
        </p:txBody>
      </p:sp>
      <p:sp>
        <p:nvSpPr>
          <p:cNvPr id="9" name="TextBox 8">
            <a:extLst>
              <a:ext uri="{FF2B5EF4-FFF2-40B4-BE49-F238E27FC236}">
                <a16:creationId xmlns:a16="http://schemas.microsoft.com/office/drawing/2014/main" id="{C1FC5C6C-C9E8-4CAB-82A6-050E8287B3AD}"/>
              </a:ext>
            </a:extLst>
          </p:cNvPr>
          <p:cNvSpPr txBox="1"/>
          <p:nvPr/>
        </p:nvSpPr>
        <p:spPr>
          <a:xfrm>
            <a:off x="181792" y="3558892"/>
            <a:ext cx="11828417" cy="1846659"/>
          </a:xfrm>
          <a:prstGeom prst="rect">
            <a:avLst/>
          </a:prstGeom>
          <a:noFill/>
        </p:spPr>
        <p:txBody>
          <a:bodyPr wrap="square" rtlCol="0">
            <a:spAutoFit/>
          </a:bodyPr>
          <a:lstStyle/>
          <a:p>
            <a:r>
              <a:rPr lang="en-US" sz="2000" b="1" dirty="0"/>
              <a:t>3. The history of the ownership of a work of art or an antique</a:t>
            </a:r>
            <a:r>
              <a:rPr lang="en-US" dirty="0"/>
              <a:t>, used as a guide to authenticity or quality; a documented record of </a:t>
            </a:r>
            <a:r>
              <a:rPr lang="en-US" dirty="0" err="1"/>
              <a:t>this.A</a:t>
            </a:r>
            <a:r>
              <a:rPr lang="en-US" dirty="0"/>
              <a:t> distinction is sometimes drawn between the ‘origin’ and the ‘provenance’ of an article, as in quot. </a:t>
            </a:r>
            <a:r>
              <a:rPr lang="en-US" b="1" dirty="0"/>
              <a:t>1960</a:t>
            </a:r>
            <a:r>
              <a:rPr lang="en-US" dirty="0"/>
              <a:t>.</a:t>
            </a:r>
          </a:p>
          <a:p>
            <a:pPr marL="228600"/>
            <a:r>
              <a:rPr lang="en-US" b="1" dirty="0"/>
              <a:t>1867</a:t>
            </a:r>
            <a:r>
              <a:rPr lang="en-US" dirty="0"/>
              <a:t>   </a:t>
            </a:r>
            <a:r>
              <a:rPr lang="en-US" i="1" dirty="0"/>
              <a:t>Times</a:t>
            </a:r>
            <a:r>
              <a:rPr lang="en-US" dirty="0"/>
              <a:t> 7 Sept. 12/4   Other studies for Titian's ‘Battle of </a:t>
            </a:r>
            <a:r>
              <a:rPr lang="en-US" dirty="0" err="1"/>
              <a:t>Cadore</a:t>
            </a:r>
            <a:r>
              <a:rPr lang="en-US" dirty="0"/>
              <a:t>’ are extant, and their ‘provenance’ from the late Dr. Wellesley's collection is strongly in </a:t>
            </a:r>
            <a:r>
              <a:rPr lang="en-US" dirty="0" err="1"/>
              <a:t>favour</a:t>
            </a:r>
            <a:r>
              <a:rPr lang="en-US" dirty="0"/>
              <a:t> of their authenticity.</a:t>
            </a:r>
          </a:p>
          <a:p>
            <a:pPr marL="228600"/>
            <a:r>
              <a:rPr lang="en-US" b="1" dirty="0"/>
              <a:t>1960</a:t>
            </a:r>
            <a:r>
              <a:rPr lang="en-US" dirty="0"/>
              <a:t>   </a:t>
            </a:r>
            <a:r>
              <a:rPr lang="en-US" cap="small" dirty="0"/>
              <a:t>E. A. Lowe</a:t>
            </a:r>
            <a:r>
              <a:rPr lang="en-US" dirty="0"/>
              <a:t> </a:t>
            </a:r>
            <a:r>
              <a:rPr lang="en-US" i="1" dirty="0"/>
              <a:t>Eng. Uncial</a:t>
            </a:r>
            <a:r>
              <a:rPr lang="en-US" dirty="0"/>
              <a:t> 21   A Canterbury origin is probable, Canterbury provenance is certain.</a:t>
            </a:r>
          </a:p>
        </p:txBody>
      </p:sp>
      <p:sp>
        <p:nvSpPr>
          <p:cNvPr id="10" name="TextBox 9">
            <a:extLst>
              <a:ext uri="{FF2B5EF4-FFF2-40B4-BE49-F238E27FC236}">
                <a16:creationId xmlns:a16="http://schemas.microsoft.com/office/drawing/2014/main" id="{8FA77582-89E3-447C-9C03-63B85AAFD7DB}"/>
              </a:ext>
            </a:extLst>
          </p:cNvPr>
          <p:cNvSpPr txBox="1"/>
          <p:nvPr/>
        </p:nvSpPr>
        <p:spPr>
          <a:xfrm>
            <a:off x="181792" y="5502130"/>
            <a:ext cx="11828417" cy="1231106"/>
          </a:xfrm>
          <a:prstGeom prst="rect">
            <a:avLst/>
          </a:prstGeom>
          <a:noFill/>
        </p:spPr>
        <p:txBody>
          <a:bodyPr wrap="square" rtlCol="0">
            <a:spAutoFit/>
          </a:bodyPr>
          <a:lstStyle/>
          <a:p>
            <a:r>
              <a:rPr lang="en-US" sz="2000" b="1" dirty="0"/>
              <a:t>4. </a:t>
            </a:r>
            <a:r>
              <a:rPr lang="en-US" sz="2000" b="1" i="1" dirty="0"/>
              <a:t>Forestry</a:t>
            </a:r>
            <a:r>
              <a:rPr lang="en-US" sz="2000" b="1" dirty="0"/>
              <a:t>. The geographic source of tree seed</a:t>
            </a:r>
            <a:r>
              <a:rPr lang="en-US" dirty="0"/>
              <a:t>; the place of origin of a tree. Also: seed from a specific location.</a:t>
            </a:r>
          </a:p>
          <a:p>
            <a:pPr marL="228600"/>
            <a:r>
              <a:rPr lang="en-US" b="1" dirty="0"/>
              <a:t>1933</a:t>
            </a:r>
            <a:r>
              <a:rPr lang="en-US" dirty="0"/>
              <a:t>   </a:t>
            </a:r>
            <a:r>
              <a:rPr lang="en-US" i="1" dirty="0"/>
              <a:t>Empire Forestry </a:t>
            </a:r>
            <a:r>
              <a:rPr lang="en-US" i="1" dirty="0" err="1"/>
              <a:t>Jrnl</a:t>
            </a:r>
            <a:r>
              <a:rPr lang="en-US" i="1" dirty="0"/>
              <a:t>.</a:t>
            </a:r>
            <a:r>
              <a:rPr lang="en-US" dirty="0"/>
              <a:t> </a:t>
            </a:r>
            <a:r>
              <a:rPr lang="en-US" b="1" dirty="0"/>
              <a:t>12</a:t>
            </a:r>
            <a:r>
              <a:rPr lang="en-US" dirty="0"/>
              <a:t> 198   The problem of seed origin embraces both the geographical location where the seed was collected...and the genetic character of the mother trees... In European literature the term ‘provenance’...has come to be used for the first phase of the problem.</a:t>
            </a:r>
          </a:p>
        </p:txBody>
      </p:sp>
      <p:sp>
        <p:nvSpPr>
          <p:cNvPr id="11" name="TextBox 10">
            <a:extLst>
              <a:ext uri="{FF2B5EF4-FFF2-40B4-BE49-F238E27FC236}">
                <a16:creationId xmlns:a16="http://schemas.microsoft.com/office/drawing/2014/main" id="{3C70DDA5-9347-470A-A311-CF044B68DA21}"/>
              </a:ext>
            </a:extLst>
          </p:cNvPr>
          <p:cNvSpPr txBox="1"/>
          <p:nvPr/>
        </p:nvSpPr>
        <p:spPr>
          <a:xfrm>
            <a:off x="9099368" y="6500164"/>
            <a:ext cx="2939143" cy="246221"/>
          </a:xfrm>
          <a:prstGeom prst="rect">
            <a:avLst/>
          </a:prstGeom>
          <a:noFill/>
        </p:spPr>
        <p:txBody>
          <a:bodyPr wrap="square" rtlCol="0">
            <a:spAutoFit/>
          </a:bodyPr>
          <a:lstStyle/>
          <a:p>
            <a:pPr algn="r"/>
            <a:r>
              <a:rPr lang="en-US" sz="1000" dirty="0"/>
              <a:t>OED online, accessed 9 Dec 2019</a:t>
            </a:r>
          </a:p>
        </p:txBody>
      </p:sp>
    </p:spTree>
    <p:extLst>
      <p:ext uri="{BB962C8B-B14F-4D97-AF65-F5344CB8AC3E}">
        <p14:creationId xmlns:p14="http://schemas.microsoft.com/office/powerpoint/2010/main" val="1700473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1136</Words>
  <Application>Microsoft Office PowerPoint</Application>
  <PresentationFormat>Widescreen</PresentationFormat>
  <Paragraphs>147</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vt:lpstr>
      <vt:lpstr>Office Theme</vt:lpstr>
      <vt:lpstr>Data provenance → reproducible, transparent, and well-documented code for statistical analysis and modelling in R</vt:lpstr>
      <vt:lpstr>Ice-breakers</vt:lpstr>
      <vt:lpstr>Warm-up questions</vt:lpstr>
      <vt:lpstr>Have you:</vt:lpstr>
      <vt:lpstr>Have you:</vt:lpstr>
      <vt:lpstr>Data provenance → reproducible, transparent, and well-documented code for statistical analysis and modelling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Creating provenance is a challenging software-engineering problem</vt:lpstr>
      <vt:lpstr>PowerPoint Presentation</vt:lpstr>
      <vt:lpstr>The rdtLite suite: Design principles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provenance → reproducible, transparent, and well-documented code for statistical analysis and modelling in R</dc:title>
  <dc:creator>Ellison, Aaron</dc:creator>
  <cp:lastModifiedBy>Ellison, Aaron</cp:lastModifiedBy>
  <cp:revision>17</cp:revision>
  <dcterms:created xsi:type="dcterms:W3CDTF">2019-12-09T18:00:02Z</dcterms:created>
  <dcterms:modified xsi:type="dcterms:W3CDTF">2019-12-10T12:56:33Z</dcterms:modified>
</cp:coreProperties>
</file>